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72" r:id="rId4"/>
    <p:sldId id="259" r:id="rId5"/>
    <p:sldId id="293" r:id="rId6"/>
    <p:sldId id="294" r:id="rId7"/>
    <p:sldId id="295" r:id="rId8"/>
    <p:sldId id="297" r:id="rId9"/>
    <p:sldId id="270" r:id="rId10"/>
    <p:sldId id="271" r:id="rId11"/>
    <p:sldId id="278" r:id="rId12"/>
    <p:sldId id="262" r:id="rId13"/>
    <p:sldId id="275" r:id="rId14"/>
    <p:sldId id="263" r:id="rId15"/>
    <p:sldId id="273" r:id="rId16"/>
    <p:sldId id="274" r:id="rId17"/>
    <p:sldId id="276" r:id="rId18"/>
    <p:sldId id="277" r:id="rId19"/>
    <p:sldId id="304" r:id="rId20"/>
    <p:sldId id="264" r:id="rId21"/>
    <p:sldId id="279" r:id="rId22"/>
    <p:sldId id="285" r:id="rId23"/>
    <p:sldId id="286" r:id="rId24"/>
    <p:sldId id="287" r:id="rId25"/>
    <p:sldId id="289" r:id="rId26"/>
    <p:sldId id="288" r:id="rId27"/>
    <p:sldId id="305" r:id="rId28"/>
    <p:sldId id="283" r:id="rId29"/>
    <p:sldId id="284" r:id="rId30"/>
    <p:sldId id="266" r:id="rId31"/>
    <p:sldId id="291" r:id="rId32"/>
    <p:sldId id="303" r:id="rId33"/>
    <p:sldId id="299" r:id="rId34"/>
    <p:sldId id="301" r:id="rId35"/>
    <p:sldId id="302" r:id="rId36"/>
    <p:sldId id="267" r:id="rId37"/>
    <p:sldId id="268" r:id="rId38"/>
    <p:sldId id="269" r:id="rId39"/>
    <p:sldId id="280" r:id="rId40"/>
    <p:sldId id="298" r:id="rId41"/>
    <p:sldId id="281" r:id="rId42"/>
    <p:sldId id="290" r:id="rId43"/>
    <p:sldId id="282" r:id="rId44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EE"/>
    <a:srgbClr val="5883DF"/>
    <a:srgbClr val="7598E5"/>
    <a:srgbClr val="3E6EDA"/>
    <a:srgbClr val="FF0000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80" autoAdjust="0"/>
    <p:restoredTop sz="99814" autoAdjust="0"/>
  </p:normalViewPr>
  <p:slideViewPr>
    <p:cSldViewPr>
      <p:cViewPr varScale="1">
        <p:scale>
          <a:sx n="28" d="100"/>
          <a:sy n="28" d="100"/>
        </p:scale>
        <p:origin x="-1362" y="-84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6" tIns="45972" rIns="91946" bIns="4597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4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6" tIns="45972" rIns="91946" bIns="4597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8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6" tIns="45972" rIns="91946" bIns="4597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8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6" tIns="45972" rIns="91946" bIns="4597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6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71800" cy="465138"/>
          </a:xfrm>
          <a:prstGeom prst="rect">
            <a:avLst/>
          </a:prstGeom>
        </p:spPr>
        <p:txBody>
          <a:bodyPr vert="horz" lIns="91946" tIns="45972" rIns="91946" bIns="459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4"/>
            <a:ext cx="2971800" cy="465138"/>
          </a:xfrm>
          <a:prstGeom prst="rect">
            <a:avLst/>
          </a:prstGeom>
        </p:spPr>
        <p:txBody>
          <a:bodyPr vert="horz" lIns="91946" tIns="45972" rIns="91946" bIns="45972" rtlCol="0"/>
          <a:lstStyle>
            <a:lvl1pPr algn="r">
              <a:defRPr sz="1200"/>
            </a:lvl1pPr>
          </a:lstStyle>
          <a:p>
            <a:fld id="{9006BA58-BEA1-4BE4-9856-C591A5B0E996}" type="datetimeFigureOut">
              <a:rPr lang="en-US" smtClean="0"/>
              <a:t>4/7/2013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0125" y="698500"/>
            <a:ext cx="13936663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46" tIns="45972" rIns="91946" bIns="4597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9"/>
            <a:ext cx="5486400" cy="4183062"/>
          </a:xfrm>
          <a:prstGeom prst="rect">
            <a:avLst/>
          </a:prstGeom>
        </p:spPr>
        <p:txBody>
          <a:bodyPr vert="horz" lIns="91946" tIns="45972" rIns="91946" bIns="4597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80"/>
            <a:ext cx="2971800" cy="465138"/>
          </a:xfrm>
          <a:prstGeom prst="rect">
            <a:avLst/>
          </a:prstGeom>
        </p:spPr>
        <p:txBody>
          <a:bodyPr vert="horz" lIns="91946" tIns="45972" rIns="91946" bIns="459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80"/>
            <a:ext cx="2971800" cy="465138"/>
          </a:xfrm>
          <a:prstGeom prst="rect">
            <a:avLst/>
          </a:prstGeom>
        </p:spPr>
        <p:txBody>
          <a:bodyPr vert="horz" lIns="91946" tIns="45972" rIns="91946" bIns="45972" rtlCol="0" anchor="b"/>
          <a:lstStyle>
            <a:lvl1pPr algn="r">
              <a:defRPr sz="1200"/>
            </a:lvl1pPr>
          </a:lstStyle>
          <a:p>
            <a:fld id="{9420D906-2362-4612-A788-5E0C647A9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41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93776" y="146304"/>
            <a:ext cx="2644444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392702" y="381001"/>
            <a:ext cx="246888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400800" y="2819400"/>
            <a:ext cx="19680702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16687800" y="6509004"/>
            <a:ext cx="900684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4/7/2013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25916856" y="6509004"/>
            <a:ext cx="1392864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800600" y="6509004"/>
            <a:ext cx="11722392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4/7/2013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274639"/>
            <a:ext cx="6172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39"/>
            <a:ext cx="18059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4/7/2013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76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5176" y="1424588"/>
            <a:ext cx="24003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4/7/2013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00384" y="3267456"/>
            <a:ext cx="222199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498230"/>
            <a:ext cx="23317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3287713"/>
            <a:ext cx="233172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6687800" y="6513670"/>
            <a:ext cx="900684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4/7/2013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25916856" y="6513670"/>
            <a:ext cx="1392864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800600" y="6513670"/>
            <a:ext cx="11722392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45920"/>
            <a:ext cx="12115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1645920"/>
            <a:ext cx="12115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4/7/2013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923240" y="6514568"/>
            <a:ext cx="1392864" cy="274320"/>
          </a:xfrm>
        </p:spPr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765176" y="1424588"/>
            <a:ext cx="24003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50232" y="2165216"/>
            <a:ext cx="112471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4401800" y="2165216"/>
            <a:ext cx="112471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1948"/>
            <a:ext cx="246888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12120564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935077" y="1535113"/>
            <a:ext cx="1212532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371600" y="2362201"/>
            <a:ext cx="12120564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7" y="2362201"/>
            <a:ext cx="1212532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4/7/2013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5923240" y="6514568"/>
            <a:ext cx="1392864" cy="274320"/>
          </a:xfrm>
        </p:spPr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3218"/>
            <a:ext cx="246888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4/7/2013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765176" y="1424588"/>
            <a:ext cx="24003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4/7/2013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172656" y="1057656"/>
            <a:ext cx="112471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9408" y="304800"/>
            <a:ext cx="1179576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4889408" y="1107560"/>
            <a:ext cx="1179576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25999368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6687800" y="6513670"/>
            <a:ext cx="900684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4/7/2013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5916856" y="6513670"/>
            <a:ext cx="1392864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800600" y="6513670"/>
            <a:ext cx="11722392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1329" y="4724400"/>
            <a:ext cx="164592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21329" y="5388937"/>
            <a:ext cx="16459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914400" y="249864"/>
            <a:ext cx="256032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6687800" y="6509004"/>
            <a:ext cx="900684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4/7/2013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25916856" y="6509004"/>
            <a:ext cx="1392864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800600" y="6509004"/>
            <a:ext cx="11722392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93776" y="147085"/>
            <a:ext cx="26432538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86200" y="6400800"/>
            <a:ext cx="12636792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algn="r" eaLnBrk="1" latinLnBrk="0" hangingPunct="1"/>
            <a:endParaRPr kumimoji="0"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16687800" y="6400800"/>
            <a:ext cx="900684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4/7/2013</a:t>
            </a:fld>
            <a:endParaRPr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25916856" y="6514568"/>
            <a:ext cx="1392864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 sz="1600" b="1" dirty="0">
              <a:solidFill>
                <a:schemeClr val="tx2">
                  <a:shade val="90000"/>
                </a:schemeClr>
              </a:solidFill>
              <a:effectLst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371600" y="253536"/>
            <a:ext cx="24688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371600" y="1646237"/>
            <a:ext cx="246888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emf"/><Relationship Id="rId7" Type="http://schemas.openxmlformats.org/officeDocument/2006/relationships/image" Target="../media/image55.jp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10" Type="http://schemas.openxmlformats.org/officeDocument/2006/relationships/image" Target="../media/image58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219" y="1600200"/>
            <a:ext cx="5443562" cy="36576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0325100" y="381000"/>
            <a:ext cx="67818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nstantia" pitchFamily="18" charset="0"/>
              </a:rPr>
              <a:t>Reston Station Phase 1 Garage</a:t>
            </a:r>
            <a:endParaRPr lang="en-US" sz="800" b="1" dirty="0" smtClean="0">
              <a:latin typeface="Constantia" pitchFamily="18" charset="0"/>
            </a:endParaRPr>
          </a:p>
          <a:p>
            <a:pPr algn="ctr"/>
            <a:endParaRPr lang="en-US" sz="1000" b="1" dirty="0">
              <a:latin typeface="Constantia" pitchFamily="18" charset="0"/>
            </a:endParaRPr>
          </a:p>
          <a:p>
            <a:pPr algn="ctr"/>
            <a:r>
              <a:rPr lang="en-US" sz="2000" dirty="0" smtClean="0">
                <a:latin typeface="Constantia" pitchFamily="18" charset="0"/>
              </a:rPr>
              <a:t>Reston, Virginia</a:t>
            </a:r>
            <a:endParaRPr lang="en-US" sz="2000" dirty="0">
              <a:latin typeface="Constant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77400" y="53340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onstantia" pitchFamily="18" charset="0"/>
              </a:rPr>
              <a:t>Penn State Architectural Engineering Senior Thesis</a:t>
            </a:r>
            <a:endParaRPr lang="en-US" sz="2800" dirty="0">
              <a:latin typeface="Constant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63843" y="6019800"/>
            <a:ext cx="730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onstantia" pitchFamily="18" charset="0"/>
              </a:rPr>
              <a:t>Jon Fisher          Construction Option           Advisor: Dr. Robert </a:t>
            </a:r>
            <a:r>
              <a:rPr lang="en-US" sz="1800" dirty="0" err="1" smtClean="0">
                <a:latin typeface="Constantia" pitchFamily="18" charset="0"/>
              </a:rPr>
              <a:t>Leicht</a:t>
            </a:r>
            <a:endParaRPr lang="en-US" sz="1800" dirty="0"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3" t="43751" r="12320" b="20311"/>
          <a:stretch/>
        </p:blipFill>
        <p:spPr bwMode="auto">
          <a:xfrm>
            <a:off x="19618836" y="1215037"/>
            <a:ext cx="5984364" cy="4427925"/>
          </a:xfrm>
          <a:prstGeom prst="rect">
            <a:avLst/>
          </a:prstGeom>
          <a:ln w="123825" cap="sq" cmpd="sng">
            <a:noFill/>
            <a:prstDash val="solid"/>
            <a:round/>
          </a:ln>
          <a:effectLst>
            <a:glow rad="101600">
              <a:schemeClr val="accent5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http://lh5.ggpht.com/-0lGGEjJt9F8/UKvqMMYVXXI/AAAAAAAAEIY/qrpfMFZS-yQ/Reston%252520Station%2525201.jpg?imgmax=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38837"/>
            <a:ext cx="6608843" cy="4427925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16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ound Single Corner Rectangle 8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2977462" y="2590800"/>
            <a:ext cx="1484009" cy="33500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solidFill>
                  <a:srgbClr val="FFFFFF"/>
                </a:solidFill>
                <a:effectLst/>
                <a:latin typeface="Constantia"/>
                <a:ea typeface="Times New Roman"/>
                <a:cs typeface="Times New Roman"/>
              </a:rPr>
              <a:t>   Aug. 2, 2012</a:t>
            </a:r>
            <a:endParaRPr lang="en-US" sz="1100" dirty="0">
              <a:effectLst/>
              <a:latin typeface="Constantia"/>
              <a:ea typeface="Times New Roman"/>
              <a:cs typeface="Times New Roman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335785"/>
            <a:ext cx="1488440" cy="112680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555" y="5300776"/>
            <a:ext cx="1400175" cy="119682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1" name="TextBox 20"/>
          <p:cNvSpPr txBox="1"/>
          <p:nvPr/>
        </p:nvSpPr>
        <p:spPr>
          <a:xfrm>
            <a:off x="10058400" y="2362200"/>
            <a:ext cx="7315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Escalator frames, ventilation </a:t>
            </a:r>
            <a:r>
              <a:rPr lang="en-US" dirty="0"/>
              <a:t>f</a:t>
            </a:r>
            <a:r>
              <a:rPr lang="en-US" dirty="0" smtClean="0"/>
              <a:t>ans, and stone </a:t>
            </a:r>
            <a:r>
              <a:rPr lang="en-US" dirty="0"/>
              <a:t>f</a:t>
            </a:r>
            <a:r>
              <a:rPr lang="en-US" dirty="0" smtClean="0"/>
              <a:t>açade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Escalators originally to be stored on finished </a:t>
            </a:r>
            <a:r>
              <a:rPr lang="en-US" dirty="0" smtClean="0"/>
              <a:t>slab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Design delay caused complications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140 fans and 2 escalators stored on slabs for extended period of time</a:t>
            </a:r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Equipment Staging and Bonded Warehouses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881649" y="2107287"/>
            <a:ext cx="3582671" cy="3563620"/>
            <a:chOff x="20878800" y="2103276"/>
            <a:chExt cx="3582671" cy="3563620"/>
          </a:xfrm>
        </p:grpSpPr>
        <p:pic>
          <p:nvPicPr>
            <p:cNvPr id="23" name="Picture 22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8800" y="2103276"/>
              <a:ext cx="3582671" cy="3563620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6" name="Text Box 2"/>
            <p:cNvSpPr txBox="1">
              <a:spLocks noChangeArrowheads="1"/>
            </p:cNvSpPr>
            <p:nvPr/>
          </p:nvSpPr>
          <p:spPr bwMode="auto">
            <a:xfrm>
              <a:off x="22977462" y="2103276"/>
              <a:ext cx="1484009" cy="33500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dirty="0">
                  <a:solidFill>
                    <a:srgbClr val="FFFFFF"/>
                  </a:solidFill>
                  <a:effectLst/>
                  <a:latin typeface="Constantia"/>
                  <a:ea typeface="Times New Roman"/>
                  <a:cs typeface="Times New Roman"/>
                </a:rPr>
                <a:t>   Aug. 2, 2012</a:t>
              </a:r>
              <a:endParaRPr lang="en-US" sz="1100" dirty="0">
                <a:effectLst/>
                <a:latin typeface="Constantia"/>
                <a:ea typeface="Times New Roman"/>
                <a:cs typeface="Times New Roman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0520070" y="1451810"/>
            <a:ext cx="43476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Intended Storage of Escalators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2156117" y="1617076"/>
            <a:ext cx="311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Current Situation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264557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ound Single Corner Rectangle 8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2977462" y="2590800"/>
            <a:ext cx="1484009" cy="33500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solidFill>
                  <a:srgbClr val="FFFFFF"/>
                </a:solidFill>
                <a:effectLst/>
                <a:latin typeface="Constantia"/>
                <a:ea typeface="Times New Roman"/>
                <a:cs typeface="Times New Roman"/>
              </a:rPr>
              <a:t>   Aug. 2, 2012</a:t>
            </a:r>
            <a:endParaRPr lang="en-US" sz="1100" dirty="0">
              <a:effectLst/>
              <a:latin typeface="Constantia"/>
              <a:ea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Equipment Staging and Bonded Warehouses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156117" y="1617076"/>
            <a:ext cx="311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Current Situation</a:t>
            </a:r>
            <a:endParaRPr lang="en-US" sz="28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0677965" y="1447799"/>
            <a:ext cx="4031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Actual Storage of Escalators</a:t>
            </a: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20902567" y="2094130"/>
            <a:ext cx="3582670" cy="3573780"/>
            <a:chOff x="20878799" y="2097127"/>
            <a:chExt cx="3582670" cy="3573780"/>
          </a:xfrm>
        </p:grpSpPr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3" t="6921" r="14260" b="4534"/>
            <a:stretch/>
          </p:blipFill>
          <p:spPr bwMode="auto">
            <a:xfrm>
              <a:off x="20878799" y="2097127"/>
              <a:ext cx="3582670" cy="3573780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21623654" y="2107287"/>
              <a:ext cx="981075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dirty="0">
                  <a:effectLst/>
                  <a:latin typeface="Constantia"/>
                  <a:ea typeface="Times New Roman"/>
                  <a:cs typeface="Times New Roman"/>
                </a:rPr>
                <a:t>Aug. 2, 2012</a:t>
              </a: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23428959" y="3870682"/>
              <a:ext cx="981075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dirty="0" smtClean="0">
                  <a:effectLst/>
                  <a:latin typeface="Constantia"/>
                  <a:ea typeface="Times New Roman"/>
                  <a:cs typeface="Times New Roman"/>
                </a:rPr>
                <a:t>Dec. </a:t>
              </a:r>
              <a:r>
                <a:rPr lang="en-US" sz="1100" dirty="0">
                  <a:latin typeface="Constantia"/>
                  <a:ea typeface="Times New Roman"/>
                  <a:cs typeface="Times New Roman"/>
                </a:rPr>
                <a:t>3</a:t>
              </a:r>
              <a:r>
                <a:rPr lang="en-US" sz="1100" dirty="0" smtClean="0">
                  <a:effectLst/>
                  <a:latin typeface="Constantia"/>
                  <a:ea typeface="Times New Roman"/>
                  <a:cs typeface="Times New Roman"/>
                </a:rPr>
                <a:t>, </a:t>
              </a:r>
              <a:r>
                <a:rPr lang="en-US" sz="1100" dirty="0">
                  <a:effectLst/>
                  <a:latin typeface="Constantia"/>
                  <a:ea typeface="Times New Roman"/>
                  <a:cs typeface="Times New Roman"/>
                </a:rPr>
                <a:t>2012</a:t>
              </a:r>
            </a:p>
          </p:txBody>
        </p: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23442929" y="2103477"/>
              <a:ext cx="981075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dirty="0">
                  <a:effectLst/>
                  <a:latin typeface="Constantia"/>
                  <a:ea typeface="Times New Roman"/>
                  <a:cs typeface="Times New Roman"/>
                </a:rPr>
                <a:t>Sept. 17, 2012</a:t>
              </a:r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21638259" y="3870682"/>
              <a:ext cx="981075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onstantia"/>
                  <a:ea typeface="Times New Roman"/>
                  <a:cs typeface="Times New Roman"/>
                </a:rPr>
                <a:t>Nov. 19, 2012</a:t>
              </a:r>
            </a:p>
          </p:txBody>
        </p:sp>
      </p:grpSp>
      <p:pic>
        <p:nvPicPr>
          <p:cNvPr id="23" name="Picture 2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335785"/>
            <a:ext cx="1488440" cy="112680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6" name="Picture 2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555" y="5300776"/>
            <a:ext cx="1400175" cy="119682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7" name="TextBox 26"/>
          <p:cNvSpPr txBox="1"/>
          <p:nvPr/>
        </p:nvSpPr>
        <p:spPr>
          <a:xfrm>
            <a:off x="10058400" y="2362200"/>
            <a:ext cx="7315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Escalator frames, ventilation </a:t>
            </a:r>
            <a:r>
              <a:rPr lang="en-US" dirty="0"/>
              <a:t>f</a:t>
            </a:r>
            <a:r>
              <a:rPr lang="en-US" dirty="0" smtClean="0"/>
              <a:t>ans, and stone </a:t>
            </a:r>
            <a:r>
              <a:rPr lang="en-US" dirty="0"/>
              <a:t>f</a:t>
            </a:r>
            <a:r>
              <a:rPr lang="en-US" dirty="0" smtClean="0"/>
              <a:t>açade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Escalators originally to be stored on finished </a:t>
            </a:r>
            <a:r>
              <a:rPr lang="en-US" dirty="0" smtClean="0"/>
              <a:t>slab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Design delay caused complications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140 fans and 2 escalators stored on slabs for extended period of time</a:t>
            </a:r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74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6" r="25253" b="26777"/>
          <a:stretch/>
        </p:blipFill>
        <p:spPr>
          <a:xfrm>
            <a:off x="18858587" y="1327507"/>
            <a:ext cx="4191000" cy="20252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087" y="3352800"/>
            <a:ext cx="5758740" cy="3224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Equipment Staging and Bonded Warehouses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52183" y="3352800"/>
            <a:ext cx="30753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Traditional Method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903448" y="1395680"/>
            <a:ext cx="56251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How Bonded Warehouses Could Help</a:t>
            </a:r>
            <a:endParaRPr lang="en-US" sz="2800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21713742" y="6172200"/>
            <a:ext cx="42394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Limited Bonded Warehouse Use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29900" y="2460248"/>
            <a:ext cx="6172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Typical Method of Equipment Delivery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Delivered directly to the site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Stored on site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Good for projects site freedom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629899" y="4149336"/>
            <a:ext cx="6172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Using Bonded Warehouses for Short Term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Logistics </a:t>
            </a:r>
            <a:r>
              <a:rPr lang="en-US" dirty="0"/>
              <a:t>s</a:t>
            </a:r>
            <a:r>
              <a:rPr lang="en-US" dirty="0" smtClean="0"/>
              <a:t>ervices company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Month-to-month </a:t>
            </a:r>
            <a:r>
              <a:rPr lang="en-US" dirty="0"/>
              <a:t>s</a:t>
            </a:r>
            <a:r>
              <a:rPr lang="en-US" dirty="0" smtClean="0"/>
              <a:t>torage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No </a:t>
            </a:r>
            <a:r>
              <a:rPr lang="en-US" dirty="0"/>
              <a:t>l</a:t>
            </a:r>
            <a:r>
              <a:rPr lang="en-US" dirty="0" smtClean="0"/>
              <a:t>ong term </a:t>
            </a:r>
            <a:r>
              <a:rPr lang="en-US" dirty="0"/>
              <a:t>c</a:t>
            </a:r>
            <a:r>
              <a:rPr lang="en-US" dirty="0" smtClean="0"/>
              <a:t>ontract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Sites with some restrictions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9" name="AutoShape 4" descr="https://mail-attachment.googleusercontent.com/attachment/u/0/?ui=2&amp;ik=0059d16633&amp;view=att&amp;th=13d4b98ae2b67814&amp;attid=0.1&amp;disp=inline&amp;safe=1&amp;zw&amp;saduie=AG9B_P8Qs3_NokAmlYCt4DYo88sF&amp;sadet=1365294004199&amp;sads=iHZ0FL2Qbup6K0lP5eCJEN72LZY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Equipment Staging and Bonded Warehouses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4625" y="1371600"/>
            <a:ext cx="691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Difference from Subcontractor “Yard”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82200" y="2090557"/>
            <a:ext cx="7620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Cash Flow</a:t>
            </a:r>
          </a:p>
          <a:p>
            <a:endParaRPr lang="en-US" dirty="0"/>
          </a:p>
          <a:p>
            <a:r>
              <a:rPr lang="en-US" b="1" dirty="0"/>
              <a:t>“</a:t>
            </a:r>
            <a:r>
              <a:rPr lang="en-US" b="1" i="1" dirty="0"/>
              <a:t>§9.3.2</a:t>
            </a:r>
            <a:r>
              <a:rPr lang="en-US" i="1" dirty="0"/>
              <a:t> Unless otherwise provided in the contract document, payments shall be made on account of materials and equipment delivered and suitably store at the site for subsequent incorporation in the work</a:t>
            </a:r>
            <a:r>
              <a:rPr lang="en-US" b="1" i="1" dirty="0"/>
              <a:t>. </a:t>
            </a:r>
            <a:r>
              <a:rPr lang="en-US" b="1" i="1" u="sng" dirty="0"/>
              <a:t>If approved in advance by the owner, payment may similarly be made for materials and equipment suitably stored off the site </a:t>
            </a:r>
            <a:r>
              <a:rPr lang="en-US" i="1" dirty="0"/>
              <a:t>at a location agreed upon in writing</a:t>
            </a:r>
            <a:r>
              <a:rPr lang="en-US" i="1" dirty="0" smtClean="0"/>
              <a:t>.”</a:t>
            </a:r>
          </a:p>
          <a:p>
            <a:endParaRPr lang="en-US" i="1" dirty="0"/>
          </a:p>
          <a:p>
            <a:r>
              <a:rPr lang="en-US" i="1" dirty="0" smtClean="0"/>
              <a:t>-General Conditions of the Contract for Construction </a:t>
            </a:r>
          </a:p>
          <a:p>
            <a:r>
              <a:rPr lang="en-US" i="1" dirty="0" smtClean="0"/>
              <a:t>(AIA A201)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 descr="http://pmbook.ce.cmu.edu/IMAGES/fig7_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b="41443"/>
          <a:stretch/>
        </p:blipFill>
        <p:spPr bwMode="auto">
          <a:xfrm>
            <a:off x="19812000" y="1663242"/>
            <a:ext cx="6013788" cy="44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Down Arrow 21"/>
          <p:cNvSpPr/>
          <p:nvPr/>
        </p:nvSpPr>
        <p:spPr>
          <a:xfrm rot="5400000">
            <a:off x="21297900" y="2933701"/>
            <a:ext cx="304800" cy="6858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390" y="1283438"/>
            <a:ext cx="8181210" cy="45804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Equipment Staging and Bonded Warehouses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037673"/>
              </p:ext>
            </p:extLst>
          </p:nvPr>
        </p:nvGraphicFramePr>
        <p:xfrm>
          <a:off x="11468100" y="4306897"/>
          <a:ext cx="4495800" cy="1511825"/>
        </p:xfrm>
        <a:graphic>
          <a:graphicData uri="http://schemas.openxmlformats.org/drawingml/2006/table">
            <a:tbl>
              <a:tblPr firstRow="1" firstCol="1" bandRow="1"/>
              <a:tblGrid>
                <a:gridCol w="2590800"/>
                <a:gridCol w="1905000"/>
              </a:tblGrid>
              <a:tr h="36234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Cost of Off Site Storage of Limited Items</a:t>
                      </a:r>
                      <a:endParaRPr lang="en-US" sz="14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46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Storage Cost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    20,600.00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846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Transportation Cost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      7,600.00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846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Bonding (1% Value of Goods)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      8,036.00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953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$    36,236.00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296650" y="1447799"/>
            <a:ext cx="48387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Costs</a:t>
            </a:r>
          </a:p>
          <a:p>
            <a:pPr algn="ctr"/>
            <a:r>
              <a:rPr lang="en-US" u="sng" dirty="0" smtClean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Added stage of transportation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Month-to-Month storage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Insurance of materials</a:t>
            </a: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499842" y="5204963"/>
            <a:ext cx="42394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Limited Bonded Warehouse Use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986726" y="5920329"/>
            <a:ext cx="54585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England Logistics &amp; </a:t>
            </a:r>
            <a:r>
              <a:rPr lang="en-US" dirty="0" err="1" smtClean="0"/>
              <a:t>Innerspace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020800" y="5486400"/>
            <a:ext cx="1981200" cy="3774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400" y="1371600"/>
            <a:ext cx="8001000" cy="4479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Equipment Staging and Bonded Warehouses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99842" y="5204963"/>
            <a:ext cx="40021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Bonded Warehouses as HUBs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15483" y="1897797"/>
            <a:ext cx="617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Using Bonded Warehouses as a HUB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All deliveries to bonded warehouse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Could be used for multiple projects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Long-term lease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Pentagon Renovation Example</a:t>
            </a:r>
          </a:p>
          <a:p>
            <a:endParaRPr lang="en-US" dirty="0"/>
          </a:p>
        </p:txBody>
      </p:sp>
      <p:pic>
        <p:nvPicPr>
          <p:cNvPr id="4098" name="Picture 2" descr="http://www.aecom.com/deployedfiles/Intranet/Business%20Lines/Planning,%20Design%20&amp;%20Development/Images_MacArthur/Pentagon%20Renov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629" y="4440841"/>
            <a:ext cx="3807886" cy="195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base-one.com/img/client/pentagonren_logo_we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46790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04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400" y="1371600"/>
            <a:ext cx="8001000" cy="4479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Equipment Staging and Bonded Warehouses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96650" y="1447799"/>
            <a:ext cx="48387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Costs</a:t>
            </a:r>
          </a:p>
          <a:p>
            <a:pPr algn="ctr"/>
            <a:r>
              <a:rPr lang="en-US" u="sng" dirty="0" smtClean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Added staff and equipment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36 month </a:t>
            </a:r>
            <a:r>
              <a:rPr lang="en-US" dirty="0"/>
              <a:t>l</a:t>
            </a:r>
            <a:r>
              <a:rPr lang="en-US" dirty="0" smtClean="0"/>
              <a:t>ease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Bonding on warehouse</a:t>
            </a:r>
          </a:p>
          <a:p>
            <a:pPr algn="ctr"/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584830"/>
              </p:ext>
            </p:extLst>
          </p:nvPr>
        </p:nvGraphicFramePr>
        <p:xfrm>
          <a:off x="11087100" y="4220492"/>
          <a:ext cx="5257800" cy="1691319"/>
        </p:xfrm>
        <a:graphic>
          <a:graphicData uri="http://schemas.openxmlformats.org/drawingml/2006/table">
            <a:tbl>
              <a:tblPr firstRow="1" firstCol="1" bandRow="1"/>
              <a:tblGrid>
                <a:gridCol w="2006266"/>
                <a:gridCol w="3251534"/>
              </a:tblGrid>
              <a:tr h="40536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Cost of Off Long Term Off Site Storage</a:t>
                      </a:r>
                      <a:endParaRPr lang="en-US" sz="14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84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Storage Cost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    896,019.48 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184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Transportation Cost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    162,020.00 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184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Staff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    660,000.00 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304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1,718,039.48 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499842" y="5204963"/>
            <a:ext cx="40021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Bonded Warehouses as HUBs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3106400" y="5562600"/>
            <a:ext cx="1600200" cy="3809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972800" y="6122316"/>
            <a:ext cx="556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Compared to $36,000 for short term use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99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693" y="3930693"/>
            <a:ext cx="5791200" cy="32423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Equipment Staging and Bonded Warehouses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46285" y="6266422"/>
            <a:ext cx="45520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Extensive Bonded Warehouse Use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296650" y="2189839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Comparing Costs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788" y="636986"/>
            <a:ext cx="6291541" cy="3522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788235" y="3701832"/>
            <a:ext cx="44406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Limited Bonded Warehouse Use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555150"/>
              </p:ext>
            </p:extLst>
          </p:nvPr>
        </p:nvGraphicFramePr>
        <p:xfrm>
          <a:off x="9791699" y="2827979"/>
          <a:ext cx="7848600" cy="1355095"/>
        </p:xfrm>
        <a:graphic>
          <a:graphicData uri="http://schemas.openxmlformats.org/drawingml/2006/table">
            <a:tbl>
              <a:tblPr firstRow="1" firstCol="1" bandRow="1"/>
              <a:tblGrid>
                <a:gridCol w="3488266"/>
                <a:gridCol w="1540934"/>
                <a:gridCol w="1524000"/>
                <a:gridCol w="1295400"/>
              </a:tblGrid>
              <a:tr h="40364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 Month Comparison of Bonded Warehouse Use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Scenario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Time Span (mo.)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Cost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Cost/Mo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171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Warehouse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Leasing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1,718,039.48 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47,723.32 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171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Short Term Warehouse Space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Usage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     36,236.00 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 6,039.33 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0058400" y="4443872"/>
            <a:ext cx="6619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Short term time span from construction schedule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Warehouse leasing option = 1.5% project budget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Minimized impact if used by several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Equipment Staging and Bonded Warehouses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97600" y="1598494"/>
            <a:ext cx="7848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Advantages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Reduced Risk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Consolidated Delivery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Early Subcontractor cash flow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Eliminates delays in Production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448020"/>
              </p:ext>
            </p:extLst>
          </p:nvPr>
        </p:nvGraphicFramePr>
        <p:xfrm>
          <a:off x="19278600" y="4192569"/>
          <a:ext cx="7086600" cy="1621155"/>
        </p:xfrm>
        <a:graphic>
          <a:graphicData uri="http://schemas.openxmlformats.org/drawingml/2006/table">
            <a:tbl>
              <a:tblPr/>
              <a:tblGrid>
                <a:gridCol w="2057400"/>
                <a:gridCol w="1143000"/>
                <a:gridCol w="1219200"/>
                <a:gridCol w="762000"/>
                <a:gridCol w="685800"/>
                <a:gridCol w="1219200"/>
              </a:tblGrid>
              <a:tr h="24765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Value of Goods Being Stored and Transported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Item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Quantity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Granite Stone Façade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18.00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183,600.00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Garage Supply Air Fans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3,140.00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157,000.00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Garage Exhaust Air Fans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2,700.00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243,000.00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Escalator Trusses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110,000.00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220,000.00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803,600.00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4460200" y="5562599"/>
            <a:ext cx="2057400" cy="3048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564600" y="6076953"/>
            <a:ext cx="350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$800,000 OF MATERIALS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296650" y="2189839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Comparing Costs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115821"/>
              </p:ext>
            </p:extLst>
          </p:nvPr>
        </p:nvGraphicFramePr>
        <p:xfrm>
          <a:off x="9791699" y="2827979"/>
          <a:ext cx="7848600" cy="1355095"/>
        </p:xfrm>
        <a:graphic>
          <a:graphicData uri="http://schemas.openxmlformats.org/drawingml/2006/table">
            <a:tbl>
              <a:tblPr firstRow="1" firstCol="1" bandRow="1"/>
              <a:tblGrid>
                <a:gridCol w="3488266"/>
                <a:gridCol w="1540934"/>
                <a:gridCol w="1524000"/>
                <a:gridCol w="1295400"/>
              </a:tblGrid>
              <a:tr h="40364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 Month Comparison of Bonded Warehouse Use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Scenario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Time Span (mo.)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Cost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Cost/Mo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171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Warehouse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Leasing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1,718,039.48 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47,723.32 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171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Short Term Warehouse Space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Usage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     36,236.00 </a:t>
                      </a:r>
                      <a:endParaRPr lang="en-US" sz="16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$    6,039.33 </a:t>
                      </a:r>
                      <a:endParaRPr lang="en-US" sz="16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058400" y="4443872"/>
            <a:ext cx="6619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Short term time span from construction schedule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Warehouse leasing option = 1.5% project budget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Minimized impact if used by several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93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Equipment Staging and Bonded Warehouses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97600" y="1598494"/>
            <a:ext cx="7848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Advantages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Reduced Risk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Consolidated Delivery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Early Subcontractor cash flow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Eliminates delays in Production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1641744" y="1462214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Conclusion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126981"/>
              </p:ext>
            </p:extLst>
          </p:nvPr>
        </p:nvGraphicFramePr>
        <p:xfrm>
          <a:off x="19278600" y="4192569"/>
          <a:ext cx="7086600" cy="1621155"/>
        </p:xfrm>
        <a:graphic>
          <a:graphicData uri="http://schemas.openxmlformats.org/drawingml/2006/table">
            <a:tbl>
              <a:tblPr/>
              <a:tblGrid>
                <a:gridCol w="2057400"/>
                <a:gridCol w="1143000"/>
                <a:gridCol w="1219200"/>
                <a:gridCol w="762000"/>
                <a:gridCol w="685800"/>
                <a:gridCol w="1219200"/>
              </a:tblGrid>
              <a:tr h="24765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Value of Goods Being Stored and Transported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Item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Quantity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Granite Stone Façade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18.00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183,600.00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Garage Supply Air Fans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3,140.00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157,000.00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Garage Exhaust Air Fans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2,700.00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243,000.00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Escalator Trusses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110,000.00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220,000.00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803,600.00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287000" y="2524043"/>
            <a:ext cx="7315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Recommendation</a:t>
            </a:r>
            <a:r>
              <a:rPr lang="en-US" u="sng" dirty="0"/>
              <a:t>:</a:t>
            </a:r>
            <a:r>
              <a:rPr lang="en-US" dirty="0" smtClean="0"/>
              <a:t>  Implementation of warehouse as month-to-month storage for escalators, stone, and fans will mitigate risk and help site production at Reston.</a:t>
            </a:r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Leasing warehouse as HUB space is cost prohibitive</a:t>
            </a: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Better suited for when required or serving multiple projects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4460200" y="5562599"/>
            <a:ext cx="2057400" cy="3048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564600" y="6076953"/>
            <a:ext cx="350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$800,000 OF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5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3" t="43751" r="12320" b="20311"/>
          <a:stretch/>
        </p:blipFill>
        <p:spPr bwMode="auto">
          <a:xfrm>
            <a:off x="18516600" y="3683077"/>
            <a:ext cx="3718701" cy="2751525"/>
          </a:xfrm>
          <a:prstGeom prst="rect">
            <a:avLst/>
          </a:prstGeom>
          <a:ln w="19050" cap="sq" cmpd="sng">
            <a:solidFill>
              <a:schemeClr val="bg1"/>
            </a:solidFill>
            <a:prstDash val="solid"/>
            <a:round/>
          </a:ln>
          <a:effectLst>
            <a:glow rad="101600">
              <a:schemeClr val="accent5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ound Single Corner Rectangle 8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8" t="27746" r="2083" b="6306"/>
          <a:stretch/>
        </p:blipFill>
        <p:spPr bwMode="auto">
          <a:xfrm>
            <a:off x="22479000" y="1828800"/>
            <a:ext cx="4182224" cy="3334298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77429" y="1415256"/>
            <a:ext cx="507714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Location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Reston, Virginia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r>
              <a:rPr lang="en-US" sz="2000" b="1" u="sng" dirty="0"/>
              <a:t>Size</a:t>
            </a:r>
            <a:endParaRPr lang="en-US" sz="1800" b="1" u="sng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1.3 Million Square Feet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7 Underground Levels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5 Additional Buildings in Future </a:t>
            </a:r>
            <a:r>
              <a:rPr lang="en-US" sz="2000" dirty="0" smtClean="0"/>
              <a:t>Phases</a:t>
            </a:r>
          </a:p>
          <a:p>
            <a:endParaRPr lang="en-US" sz="2000" dirty="0" smtClean="0"/>
          </a:p>
          <a:p>
            <a:r>
              <a:rPr lang="en-US" sz="2000" b="1" u="sng" dirty="0" smtClean="0"/>
              <a:t>Function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2300 Public Parking Spaces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Silver Line Metrorail</a:t>
            </a:r>
          </a:p>
          <a:p>
            <a:endParaRPr lang="en-US" sz="2000" dirty="0" smtClean="0"/>
          </a:p>
          <a:p>
            <a:r>
              <a:rPr lang="en-US" sz="2000" b="1" u="sng" dirty="0" smtClean="0"/>
              <a:t>Schedule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April 2011 – July 2013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27 Months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</p:txBody>
      </p:sp>
      <p:pic>
        <p:nvPicPr>
          <p:cNvPr id="17" name="Picture 16" descr="https://encrypted-tbn3.gstatic.com/images?q=tbn:ANd9GcRE15_gd2jbOkjW7sLBAam558LhyFb9NZqCts3y_2ClsTEvNo9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r="16418"/>
          <a:stretch/>
        </p:blipFill>
        <p:spPr bwMode="auto">
          <a:xfrm>
            <a:off x="6510969" y="4718618"/>
            <a:ext cx="871855" cy="1297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http://www.comstockpartnerslc.com/images/logo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65" y="1415256"/>
            <a:ext cx="2094865" cy="66992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19" name="Picture 18" descr="http://www.fairfaxpedia.com/mediawiki/images/9/9b/Fairfax_county_seal_n8882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163" y="2775266"/>
            <a:ext cx="1307465" cy="130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 rot="974138">
            <a:off x="24608596" y="3269982"/>
            <a:ext cx="609600" cy="225968"/>
          </a:xfrm>
          <a:prstGeom prst="rect">
            <a:avLst/>
          </a:prstGeom>
          <a:solidFill>
            <a:schemeClr val="accent1">
              <a:alpha val="61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8516600" y="3189269"/>
            <a:ext cx="6172200" cy="399304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2235301" y="3588573"/>
            <a:ext cx="2910699" cy="2846029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Project Overview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8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Short Interval Production Scheduling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29800" y="3204683"/>
            <a:ext cx="7772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To utilize Short Interval Production Scheduling (SIPS) and matrix scheduling to accelerate  and illustrate garage finish sequence</a:t>
            </a:r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2324850" y="2486444"/>
            <a:ext cx="27823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Goal of Analysis #3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6153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Short Interval Production Scheduling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03448" y="1395680"/>
            <a:ext cx="562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Original Finish Sequence</a:t>
            </a:r>
            <a:endParaRPr lang="en-US" sz="2800" b="1" u="sng" dirty="0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266" y="1973295"/>
            <a:ext cx="5586348" cy="250245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399" y="1980486"/>
            <a:ext cx="6141251" cy="317185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906000" y="4852452"/>
            <a:ext cx="731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Each level divided by East and West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Original zones = 99,000 SF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Concrete sequence determined finish sequence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964399" y="5360313"/>
            <a:ext cx="6324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Reshore</a:t>
            </a:r>
            <a:r>
              <a:rPr lang="en-US" dirty="0" smtClean="0"/>
              <a:t> restrictions defined finish schedule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222472" y="1335993"/>
            <a:ext cx="562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Original Finish Sequence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348085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Short Interval Production Scheduling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03448" y="1395680"/>
            <a:ext cx="562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Adjusted Sequence</a:t>
            </a:r>
            <a:endParaRPr lang="en-US" sz="2800" b="1" u="sng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399" y="1980486"/>
            <a:ext cx="6141251" cy="317185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964399" y="5360313"/>
            <a:ext cx="6324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Reshore</a:t>
            </a:r>
            <a:r>
              <a:rPr lang="en-US" dirty="0" smtClean="0"/>
              <a:t> restrictions defined finish schedule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999871" y="5435485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Simplified sequence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Includes co-location of certain trades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222472" y="1335993"/>
            <a:ext cx="562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Original Finish Sequence</a:t>
            </a:r>
            <a:endParaRPr lang="en-US" sz="2800" b="1" u="sng" dirty="0"/>
          </a:p>
        </p:txBody>
      </p:sp>
      <p:pic>
        <p:nvPicPr>
          <p:cNvPr id="19" name="Picture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191" y="2029718"/>
            <a:ext cx="5209615" cy="368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3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Short Interval Production Scheduling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03448" y="1395680"/>
            <a:ext cx="562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Adjusted Sequence</a:t>
            </a:r>
            <a:endParaRPr lang="en-US" sz="28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0999871" y="5435485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Simplified sequence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Includes co-location of certain trades </a:t>
            </a:r>
            <a:endParaRPr lang="en-US" dirty="0"/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433" y="2000370"/>
            <a:ext cx="2141223" cy="1455789"/>
          </a:xfrm>
          <a:prstGeom prst="rect">
            <a:avLst/>
          </a:prstGeom>
          <a:noFill/>
        </p:spPr>
      </p:pic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191" y="2029718"/>
            <a:ext cx="5209615" cy="3685282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0" y="2000370"/>
            <a:ext cx="4752340" cy="3188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82942" y="5435485"/>
            <a:ext cx="6353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Takes most advantage of concrete sequence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Each Subzone = 8,250 Square Feet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782942" y="1229380"/>
            <a:ext cx="562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Redefined Zones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96158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Short Interval Production Scheduling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782942" y="1229380"/>
            <a:ext cx="562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Redefined Zones</a:t>
            </a:r>
            <a:endParaRPr lang="en-US" sz="28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9782942" y="5435485"/>
            <a:ext cx="6353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Takes most advantage of concrete sequence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Each Subzone = 8,250 Square Feet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034102" y="1229380"/>
            <a:ext cx="744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Productivity Rates and Crew Adjustment</a:t>
            </a:r>
            <a:endParaRPr lang="en-US" sz="2800" b="1" u="sng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880204"/>
              </p:ext>
            </p:extLst>
          </p:nvPr>
        </p:nvGraphicFramePr>
        <p:xfrm>
          <a:off x="10896600" y="1981200"/>
          <a:ext cx="5549900" cy="3346933"/>
        </p:xfrm>
        <a:graphic>
          <a:graphicData uri="http://schemas.openxmlformats.org/drawingml/2006/table">
            <a:tbl>
              <a:tblPr/>
              <a:tblGrid>
                <a:gridCol w="645601"/>
                <a:gridCol w="1427117"/>
                <a:gridCol w="883453"/>
                <a:gridCol w="838148"/>
                <a:gridCol w="962738"/>
                <a:gridCol w="792843"/>
              </a:tblGrid>
              <a:tr h="21236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Garage Activity Productivity Rates</a:t>
                      </a:r>
                    </a:p>
                  </a:txBody>
                  <a:tcPr marL="8495" marR="8495" marT="84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95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Schedule Indicator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Activity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Baseline Duration (Days)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Productivity</a:t>
                      </a:r>
                      <a:b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(SF/Man/Day)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SIPS Subzone Area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of Workers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(SIPS)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8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Layout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9900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8250 SF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8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Curbs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413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8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CMU Walls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698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Doors &amp; Hardware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9900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69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Railings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698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Mech Rough In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2475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69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Electrical Rough In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8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Plumbing Rough In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8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Sprikler Rough In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698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Remove Reshores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8250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69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Paint Walls and Ceilings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8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Traffic Coating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1094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8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Light Fixtures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868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Pavement Markings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0287000" y="5435485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Crew sizes adjusted to achieve 1 subzone/day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Some crew sizes were “irreducible”</a:t>
            </a:r>
            <a:endParaRPr lang="en-US" dirty="0"/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433" y="2000370"/>
            <a:ext cx="2141223" cy="1455789"/>
          </a:xfrm>
          <a:prstGeom prst="rect">
            <a:avLst/>
          </a:prstGeom>
          <a:noFill/>
        </p:spPr>
      </p:pic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0" y="2000370"/>
            <a:ext cx="4752340" cy="318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Short Interval Production Scheduling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34102" y="1229380"/>
            <a:ext cx="744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Productivity Rates and Crew Adjustment</a:t>
            </a:r>
            <a:endParaRPr lang="en-US" sz="2800" b="1" u="sng" dirty="0"/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2671" y="2198370"/>
            <a:ext cx="7545645" cy="293119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20652394" y="5410199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168 Zones</a:t>
            </a:r>
          </a:p>
          <a:p>
            <a:r>
              <a:rPr lang="en-US" dirty="0" smtClean="0"/>
              <a:t>Duration: 178 Days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562950" y="1404092"/>
            <a:ext cx="606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“Perfect” Matrix</a:t>
            </a:r>
            <a:endParaRPr lang="en-US" sz="2800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10287000" y="5435485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Crew sizes adjusted to achieve 1 subzone/day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Some crew sizes were “irreducible”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821500"/>
              </p:ext>
            </p:extLst>
          </p:nvPr>
        </p:nvGraphicFramePr>
        <p:xfrm>
          <a:off x="10896600" y="1981200"/>
          <a:ext cx="5549900" cy="3346933"/>
        </p:xfrm>
        <a:graphic>
          <a:graphicData uri="http://schemas.openxmlformats.org/drawingml/2006/table">
            <a:tbl>
              <a:tblPr/>
              <a:tblGrid>
                <a:gridCol w="645601"/>
                <a:gridCol w="1427117"/>
                <a:gridCol w="883453"/>
                <a:gridCol w="838148"/>
                <a:gridCol w="962738"/>
                <a:gridCol w="792843"/>
              </a:tblGrid>
              <a:tr h="21236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Garage Activity Productivity Rates</a:t>
                      </a:r>
                    </a:p>
                  </a:txBody>
                  <a:tcPr marL="8495" marR="8495" marT="84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95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Schedule Indicator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Activity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Baseline Duration (Days)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Productivity</a:t>
                      </a:r>
                      <a:b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(SF/Man/Day)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SIPS Subzone Area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of Workers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(SIPS)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8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Layout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9900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8250 SF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8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Curbs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413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8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CMU Walls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698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Doors &amp; Hardware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9900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69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Railings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698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Mech Rough In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2475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69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Electrical Rough In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8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Plumbing Rough In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8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Sprikler Rough In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698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Remove Reshores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8250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69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Paint Walls and Ceilings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8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Traffic Coating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1094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8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Light Fixtures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868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8495" marR="8495" marT="8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Pavement Markings</a:t>
                      </a:r>
                    </a:p>
                  </a:txBody>
                  <a:tcPr marL="8495" marR="8495" marT="8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3300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95" marR="8495" marT="8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28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Short Interval Production Scheduling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2671" y="2198370"/>
            <a:ext cx="7545645" cy="293119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0652394" y="5410199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168 Zones</a:t>
            </a:r>
          </a:p>
          <a:p>
            <a:r>
              <a:rPr lang="en-US" dirty="0" smtClean="0"/>
              <a:t>Duration: 178 Days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9562950" y="1404092"/>
            <a:ext cx="606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“Perfect” Matrix</a:t>
            </a:r>
            <a:endParaRPr lang="en-US" sz="2800" b="1" u="sng" dirty="0"/>
          </a:p>
        </p:txBody>
      </p:sp>
      <p:pic>
        <p:nvPicPr>
          <p:cNvPr id="21" name="Pictur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9" y="2198370"/>
            <a:ext cx="8382001" cy="282355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10683456" y="1404092"/>
            <a:ext cx="606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Concrete Impact</a:t>
            </a:r>
            <a:endParaRPr lang="en-US" sz="2800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0210800" y="5129563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2 framed + 4 </a:t>
            </a:r>
            <a:r>
              <a:rPr lang="en-US" dirty="0" err="1"/>
              <a:t>r</a:t>
            </a:r>
            <a:r>
              <a:rPr lang="en-US" dirty="0" err="1" smtClean="0"/>
              <a:t>eshored</a:t>
            </a:r>
            <a:r>
              <a:rPr lang="en-US" dirty="0" smtClean="0"/>
              <a:t> </a:t>
            </a:r>
            <a:r>
              <a:rPr lang="en-US" dirty="0"/>
              <a:t>l</a:t>
            </a:r>
            <a:r>
              <a:rPr lang="en-US" dirty="0" smtClean="0"/>
              <a:t>evels </a:t>
            </a:r>
            <a:r>
              <a:rPr lang="en-US" dirty="0"/>
              <a:t>r</a:t>
            </a:r>
            <a:r>
              <a:rPr lang="en-US" dirty="0" smtClean="0"/>
              <a:t>equired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Painting and traffic coating delayed by </a:t>
            </a:r>
            <a:r>
              <a:rPr lang="en-US" dirty="0" err="1" smtClean="0"/>
              <a:t>reshores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3620750" y="3806139"/>
            <a:ext cx="857250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11 Days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0" y="4645223"/>
            <a:ext cx="990600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18 Days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4478000" y="3960027"/>
            <a:ext cx="304800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3258800" y="3960027"/>
            <a:ext cx="381000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6230600" y="4799111"/>
            <a:ext cx="762000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4478000" y="4799111"/>
            <a:ext cx="762000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0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Short Interval Production Scheduling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01500" y="12581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Structural Breadth</a:t>
            </a:r>
            <a:endParaRPr lang="en-US" sz="2800" b="1" u="sng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036018"/>
            <a:ext cx="5943600" cy="184721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1182350" y="4038600"/>
            <a:ext cx="4610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Original 2+4 Requirement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Redesign of slab to achieve 2+2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ACI 318-11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Deflections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Punching Shear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2" name="Picture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5" t="25776" r="6743" b="27446"/>
          <a:stretch/>
        </p:blipFill>
        <p:spPr bwMode="auto">
          <a:xfrm>
            <a:off x="18577284" y="1504526"/>
            <a:ext cx="4787077" cy="205740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9"/>
          <a:stretch/>
        </p:blipFill>
        <p:spPr bwMode="auto">
          <a:xfrm>
            <a:off x="23032995" y="3940898"/>
            <a:ext cx="3184525" cy="2417445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436346" y="4254043"/>
            <a:ext cx="51435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/>
              <a:t>ASCE 37</a:t>
            </a:r>
          </a:p>
          <a:p>
            <a:pPr lvl="0"/>
            <a:r>
              <a:rPr lang="en-US" sz="2000" dirty="0" smtClean="0"/>
              <a:t>Slab </a:t>
            </a:r>
            <a:r>
              <a:rPr lang="en-US" sz="2000" dirty="0"/>
              <a:t>Dead Load (10” slab) = 125 PSF</a:t>
            </a:r>
          </a:p>
          <a:p>
            <a:pPr lvl="0"/>
            <a:r>
              <a:rPr lang="en-US" sz="2000" dirty="0"/>
              <a:t>Formwork = 10 PSF</a:t>
            </a:r>
          </a:p>
          <a:p>
            <a:pPr lvl="0"/>
            <a:r>
              <a:rPr lang="en-US" sz="2000" dirty="0" err="1"/>
              <a:t>Reshores</a:t>
            </a:r>
            <a:r>
              <a:rPr lang="en-US" sz="2000" dirty="0"/>
              <a:t> = 5 PSF</a:t>
            </a:r>
          </a:p>
          <a:p>
            <a:pPr lvl="0"/>
            <a:r>
              <a:rPr lang="en-US" sz="2000" dirty="0"/>
              <a:t>Construction Live Load = 75 PSF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554930" y="2179283"/>
            <a:ext cx="1567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/>
              <a:t>Combined </a:t>
            </a:r>
          </a:p>
          <a:p>
            <a:pPr lvl="0"/>
            <a:r>
              <a:rPr lang="en-US" sz="2000" dirty="0" smtClean="0"/>
              <a:t>Capacity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25433746" y="2179283"/>
            <a:ext cx="1567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/>
              <a:t>Combined </a:t>
            </a:r>
          </a:p>
          <a:p>
            <a:pPr lvl="0"/>
            <a:r>
              <a:rPr lang="en-US" sz="2000" dirty="0" smtClean="0"/>
              <a:t>Loading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24993600" y="2321005"/>
            <a:ext cx="320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/>
              <a:t>&gt;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464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Short Interval Production Scheduling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01500" y="12581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Structural Breadth</a:t>
            </a:r>
            <a:endParaRPr lang="en-US" sz="2800" b="1" u="sng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036018"/>
            <a:ext cx="5943600" cy="18472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82350" y="4038600"/>
            <a:ext cx="4610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Original 2+4 Requirement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Redesign of slab to achieve 2+2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ACI 318-11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Deflections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Punching Shear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181940" y="4129177"/>
            <a:ext cx="678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10” Slab with 5.5” Drop Panel Meets Requirements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5.5” drop panel allows for dimensional 2x6 form work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Saves time and labor</a:t>
            </a:r>
          </a:p>
        </p:txBody>
      </p:sp>
      <p:pic>
        <p:nvPicPr>
          <p:cNvPr id="2050" name="Picture 2" descr="https://encrypted-tbn2.gstatic.com/images?q=tbn:ANd9GcT4ewv-xZep6Eoz0pbJcdNiZZAHxI0h84Ft_ifR_wrqgKcVDCqb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1940" y="2036016"/>
            <a:ext cx="2133600" cy="159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10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Short Interval Production Scheduling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72900" y="1509385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Conclusion</a:t>
            </a:r>
            <a:endParaRPr lang="en-US" sz="2800" b="1" u="sng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202862"/>
              </p:ext>
            </p:extLst>
          </p:nvPr>
        </p:nvGraphicFramePr>
        <p:xfrm>
          <a:off x="9982199" y="4728881"/>
          <a:ext cx="7103592" cy="1555223"/>
        </p:xfrm>
        <a:graphic>
          <a:graphicData uri="http://schemas.openxmlformats.org/drawingml/2006/table">
            <a:tbl>
              <a:tblPr/>
              <a:tblGrid>
                <a:gridCol w="1366076"/>
                <a:gridCol w="924728"/>
                <a:gridCol w="840662"/>
                <a:gridCol w="672529"/>
                <a:gridCol w="756595"/>
                <a:gridCol w="1345059"/>
                <a:gridCol w="1197943"/>
              </a:tblGrid>
              <a:tr h="262707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SIPS Schedule Results</a:t>
                      </a:r>
                    </a:p>
                  </a:txBody>
                  <a:tcPr marL="10508" marR="10508" marT="105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Finish Scenario</a:t>
                      </a:r>
                    </a:p>
                  </a:txBody>
                  <a:tcPr marL="10508" marR="10508" marT="105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Start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Finish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Duration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Saved </a:t>
                      </a:r>
                      <a:b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Duration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Days Complete </a:t>
                      </a:r>
                      <a:b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Before BL Finish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 Increase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101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Baseline Schedule</a:t>
                      </a:r>
                    </a:p>
                  </a:txBody>
                  <a:tcPr marL="10508" marR="10508" marT="105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14-Feb-12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5-Feb-13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256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  -   </a:t>
                      </a:r>
                    </a:p>
                  </a:txBody>
                  <a:tcPr marL="10508" marR="10508" marT="10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101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"Perfect" Matrix</a:t>
                      </a:r>
                    </a:p>
                  </a:txBody>
                  <a:tcPr marL="10508" marR="10508" marT="105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14-Feb-12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18-Oct-12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178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 Days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  -   </a:t>
                      </a:r>
                    </a:p>
                  </a:txBody>
                  <a:tcPr marL="10508" marR="10508" marT="10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101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SIPS w/ 4+2 Shoring</a:t>
                      </a:r>
                    </a:p>
                  </a:txBody>
                  <a:tcPr marL="10508" marR="10508" marT="105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14-Feb-12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13-Nov-12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 Days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  -   </a:t>
                      </a:r>
                    </a:p>
                  </a:txBody>
                  <a:tcPr marL="10508" marR="10508" marT="10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20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SIPS w/ 2+2 Shoring</a:t>
                      </a:r>
                    </a:p>
                  </a:txBody>
                  <a:tcPr marL="10508" marR="10508" marT="105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2-Jan-12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10-Oct-12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 Days</a:t>
                      </a:r>
                    </a:p>
                  </a:txBody>
                  <a:tcPr marL="10508" marR="10508" marT="10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200,000.00 </a:t>
                      </a:r>
                    </a:p>
                  </a:txBody>
                  <a:tcPr marL="10508" marR="10508" marT="10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164300" y="2367172"/>
            <a:ext cx="7467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Slab redesign with SIPS = $2,350/saved day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Liquidated Damages = approx. $10,000/day after Substantial Completion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Financially beneficial to owner</a:t>
            </a: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982200" y="2121693"/>
            <a:ext cx="7467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SIPS REQUIRES COORDINATION</a:t>
            </a:r>
          </a:p>
          <a:p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Concrete progress had big impact on finishes</a:t>
            </a:r>
          </a:p>
          <a:p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Early completion means lower general conditions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Crew size adjustments impact cost curve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4553170" y="6048987"/>
            <a:ext cx="2486025" cy="23511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2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ound Single Corner Rectangle 8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pic>
        <p:nvPicPr>
          <p:cNvPr id="17" name="Picture 16" descr="https://encrypted-tbn3.gstatic.com/images?q=tbn:ANd9GcRE15_gd2jbOkjW7sLBAam558LhyFb9NZqCts3y_2ClsTEvNo9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r="16418"/>
          <a:stretch/>
        </p:blipFill>
        <p:spPr bwMode="auto">
          <a:xfrm>
            <a:off x="6510969" y="4718618"/>
            <a:ext cx="871855" cy="1297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http://www.comstockpartnerslc.com/images/log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65" y="1415256"/>
            <a:ext cx="2094865" cy="66992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19" name="Picture 18" descr="http://www.fairfaxpedia.com/mediawiki/images/9/9b/Fairfax_county_seal_n8882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163" y="2775266"/>
            <a:ext cx="1307465" cy="130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Project Overview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t="17944" r="59276" b="51622"/>
          <a:stretch/>
        </p:blipFill>
        <p:spPr bwMode="auto">
          <a:xfrm>
            <a:off x="9631279" y="4414970"/>
            <a:ext cx="6256421" cy="209723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0287000" y="5871562"/>
            <a:ext cx="5410200" cy="605438"/>
          </a:xfrm>
          <a:prstGeom prst="rect">
            <a:avLst/>
          </a:prstGeom>
          <a:solidFill>
            <a:schemeClr val="accent1">
              <a:alpha val="48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436" y="1591875"/>
            <a:ext cx="5984364" cy="44279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t="21378" r="53257" b="18586"/>
          <a:stretch/>
        </p:blipFill>
        <p:spPr bwMode="auto">
          <a:xfrm>
            <a:off x="19847436" y="1591875"/>
            <a:ext cx="2174364" cy="12842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Isosceles Triangle 26"/>
          <p:cNvSpPr/>
          <p:nvPr/>
        </p:nvSpPr>
        <p:spPr>
          <a:xfrm rot="20883567">
            <a:off x="20534730" y="1710854"/>
            <a:ext cx="304800" cy="388878"/>
          </a:xfrm>
          <a:prstGeom prst="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1158379" y="1228828"/>
            <a:ext cx="51152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Cost</a:t>
            </a:r>
            <a:endParaRPr lang="en-US" sz="2000" b="1" u="sng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$92 Million</a:t>
            </a:r>
            <a:endParaRPr lang="en-US" sz="2000" dirty="0"/>
          </a:p>
          <a:p>
            <a:endParaRPr lang="en-US" sz="2000" dirty="0"/>
          </a:p>
          <a:p>
            <a:r>
              <a:rPr lang="en-US" sz="2000" b="1" u="sng" dirty="0" smtClean="0"/>
              <a:t>Delivery Method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Guaranteed Maximum Price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CM at Risk – Davis Construction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r>
              <a:rPr lang="en-US" sz="2000" b="1" u="sng" dirty="0" smtClean="0"/>
              <a:t>Owner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Fairfax County and Comstock Partners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t="21378" r="53257" b="18586"/>
          <a:stretch/>
        </p:blipFill>
        <p:spPr bwMode="auto">
          <a:xfrm>
            <a:off x="16191190" y="4414969"/>
            <a:ext cx="1775380" cy="104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/>
          <p:cNvCxnSpPr/>
          <p:nvPr/>
        </p:nvCxnSpPr>
        <p:spPr>
          <a:xfrm flipV="1">
            <a:off x="16090900" y="5173316"/>
            <a:ext cx="1968500" cy="9410"/>
          </a:xfrm>
          <a:prstGeom prst="line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6090900" y="4833792"/>
            <a:ext cx="0" cy="348934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8059400" y="4824382"/>
            <a:ext cx="0" cy="348934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76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Mechanical Chases and Design Coordination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29800" y="3204683"/>
            <a:ext cx="7772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To assess the impacts of adding mechanical pipe chases to the garage on design coordination and project cost.</a:t>
            </a:r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2324850" y="2486444"/>
            <a:ext cx="27823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Goal of Analysis #4</a:t>
            </a:r>
            <a:endParaRPr lang="en-US" b="1" u="sng" dirty="0"/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946" y="1989237"/>
            <a:ext cx="4189095" cy="2853055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1341686" y="4806732"/>
            <a:ext cx="1924050" cy="574040"/>
          </a:xfrm>
          <a:prstGeom prst="rect">
            <a:avLst/>
          </a:prstGeom>
          <a:solidFill>
            <a:srgbClr val="FFFF7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>Architect – Davis, Carter, Scott</a:t>
            </a:r>
            <a:br>
              <a:rPr lang="en-US" sz="100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</a:br>
            <a:r>
              <a:rPr lang="en-US" sz="100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>Structural – Luis Fernandez</a:t>
            </a:r>
            <a:endParaRPr lang="en-US" sz="1100">
              <a:solidFill>
                <a:schemeClr val="bg1"/>
              </a:solidFill>
              <a:effectLst/>
              <a:latin typeface="Constantia"/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>MEP – Jordan &amp; Skala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3267641" y="4816892"/>
            <a:ext cx="2030730" cy="563245"/>
          </a:xfrm>
          <a:prstGeom prst="rect">
            <a:avLst/>
          </a:prstGeom>
          <a:solidFill>
            <a:srgbClr val="99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>Architect – Murphy/</a:t>
            </a:r>
            <a:r>
              <a:rPr lang="en-US" sz="1000" dirty="0" err="1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>Jahn</a:t>
            </a:r>
            <a:r>
              <a:rPr lang="en-US" sz="1000" dirty="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/>
            </a:r>
            <a:br>
              <a:rPr lang="en-US" sz="1000" dirty="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</a:br>
            <a:r>
              <a:rPr lang="en-US" sz="1000" dirty="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>Structural – </a:t>
            </a:r>
            <a:r>
              <a:rPr lang="en-US" sz="1000" dirty="0" err="1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>Thorton</a:t>
            </a:r>
            <a:r>
              <a:rPr lang="en-US" sz="1000" dirty="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> </a:t>
            </a:r>
            <a:r>
              <a:rPr lang="en-US" sz="1000" dirty="0" err="1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>Thomasetti</a:t>
            </a:r>
            <a:endParaRPr lang="en-US" sz="1100" dirty="0">
              <a:solidFill>
                <a:schemeClr val="bg1"/>
              </a:solidFill>
              <a:effectLst/>
              <a:latin typeface="Constantia"/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>MEP – GHT Chartered</a:t>
            </a:r>
            <a:endParaRPr lang="en-US" sz="1100" dirty="0">
              <a:solidFill>
                <a:schemeClr val="bg1"/>
              </a:solidFill>
              <a:effectLst/>
              <a:latin typeface="Constantia"/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735771" y="4806732"/>
            <a:ext cx="1605280" cy="574040"/>
          </a:xfrm>
          <a:prstGeom prst="rect">
            <a:avLst/>
          </a:prstGeom>
          <a:solidFill>
            <a:srgbClr val="99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>Architect - Hickok Cole</a:t>
            </a:r>
            <a:br>
              <a:rPr lang="en-US" sz="100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</a:br>
            <a:r>
              <a:rPr lang="en-US" sz="100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>Structural - Structura</a:t>
            </a:r>
            <a:endParaRPr lang="en-US" sz="1100">
              <a:solidFill>
                <a:schemeClr val="bg1"/>
              </a:solidFill>
              <a:effectLst/>
              <a:latin typeface="Constantia"/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chemeClr val="bg1"/>
                </a:solidFill>
                <a:effectLst/>
                <a:latin typeface="Constantia"/>
                <a:ea typeface="Times New Roman"/>
                <a:cs typeface="Times New Roman"/>
              </a:rPr>
              <a:t>MEP - Hoffman Borowski</a:t>
            </a:r>
            <a:endParaRPr lang="en-US" sz="1100">
              <a:solidFill>
                <a:schemeClr val="bg1"/>
              </a:solidFill>
              <a:effectLst/>
              <a:latin typeface="Constantia"/>
              <a:ea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355407" y="5519599"/>
            <a:ext cx="7238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3 Separate Design Teams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Penetration Coordination difficult with varying stages of design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585274" y="1258814"/>
            <a:ext cx="6325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Design Coordination</a:t>
            </a:r>
          </a:p>
        </p:txBody>
      </p:sp>
    </p:spTree>
    <p:extLst>
      <p:ext uri="{BB962C8B-B14F-4D97-AF65-F5344CB8AC3E}">
        <p14:creationId xmlns:p14="http://schemas.microsoft.com/office/powerpoint/2010/main" val="41323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Mechanical Chases and Design Coordination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21668" y="1294374"/>
            <a:ext cx="6325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Mechanical Breadth</a:t>
            </a:r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327" y="3221289"/>
            <a:ext cx="2990850" cy="13620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448800" y="3086718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Reston 100 Year Storm = 3”/hour</a:t>
            </a:r>
          </a:p>
          <a:p>
            <a:endParaRPr lang="en-US" sz="2000" dirty="0"/>
          </a:p>
          <a:p>
            <a:r>
              <a:rPr lang="en-US" sz="2000" dirty="0" smtClean="0"/>
              <a:t>Flat Roof Slope = ¼” / Ft.</a:t>
            </a:r>
          </a:p>
          <a:p>
            <a:endParaRPr lang="en-US" sz="2000" dirty="0"/>
          </a:p>
          <a:p>
            <a:r>
              <a:rPr lang="en-US" sz="2000" dirty="0" smtClean="0"/>
              <a:t>Assumes Consolidation to 1 Pipe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2496799" y="2352525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Roof Drains</a:t>
            </a:r>
            <a:endParaRPr lang="en-US" i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11668125" y="4824778"/>
            <a:ext cx="5276850" cy="1600200"/>
            <a:chOff x="0" y="0"/>
            <a:chExt cx="5276850" cy="16002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02" t="30384" r="11367" b="56427"/>
            <a:stretch/>
          </p:blipFill>
          <p:spPr bwMode="auto">
            <a:xfrm>
              <a:off x="0" y="0"/>
              <a:ext cx="5276850" cy="1600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3228975" y="352425"/>
              <a:ext cx="476250" cy="1247775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00025" y="1323975"/>
              <a:ext cx="3505200" cy="123825"/>
            </a:xfrm>
            <a:prstGeom prst="rect">
              <a:avLst/>
            </a:prstGeom>
            <a:solidFill>
              <a:srgbClr val="7030A0">
                <a:alpha val="32000"/>
              </a:srgbClr>
            </a:solidFill>
            <a:ln w="22225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0025" y="1200150"/>
              <a:ext cx="3505200" cy="123825"/>
            </a:xfrm>
            <a:prstGeom prst="rect">
              <a:avLst/>
            </a:prstGeom>
            <a:solidFill>
              <a:srgbClr val="730E00">
                <a:lumMod val="40000"/>
                <a:lumOff val="60000"/>
                <a:alpha val="32000"/>
              </a:srgbClr>
            </a:solidFill>
            <a:ln w="22225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00025" y="1076325"/>
              <a:ext cx="3505200" cy="123825"/>
            </a:xfrm>
            <a:prstGeom prst="rect">
              <a:avLst/>
            </a:prstGeom>
            <a:solidFill>
              <a:srgbClr val="00B0F0">
                <a:alpha val="32000"/>
              </a:srgbClr>
            </a:solidFill>
            <a:ln w="22225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89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Mechanical Chases and Design Coordination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21668" y="1294374"/>
            <a:ext cx="6325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Mechanical Breadth</a:t>
            </a:r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327" y="3221289"/>
            <a:ext cx="2990850" cy="13620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448800" y="3086718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Reston 100 Year Storm = 3”/hour</a:t>
            </a:r>
          </a:p>
          <a:p>
            <a:endParaRPr lang="en-US" sz="2000" dirty="0"/>
          </a:p>
          <a:p>
            <a:r>
              <a:rPr lang="en-US" sz="2000" dirty="0" smtClean="0"/>
              <a:t>Flat Roof Slope = ¼” / Ft.</a:t>
            </a:r>
          </a:p>
          <a:p>
            <a:endParaRPr lang="en-US" sz="2000" dirty="0"/>
          </a:p>
          <a:p>
            <a:r>
              <a:rPr lang="en-US" sz="2000" dirty="0" smtClean="0"/>
              <a:t>Assumes Consolidation to 1 Pipe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2496799" y="2352525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Roof Drains</a:t>
            </a:r>
            <a:endParaRPr lang="en-US" i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22326600" y="4483504"/>
            <a:ext cx="4038600" cy="2046641"/>
            <a:chOff x="0" y="0"/>
            <a:chExt cx="4924425" cy="249555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2" t="15152" r="4457" b="61655"/>
            <a:stretch/>
          </p:blipFill>
          <p:spPr bwMode="auto">
            <a:xfrm>
              <a:off x="0" y="0"/>
              <a:ext cx="4924425" cy="24955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47625" y="1657350"/>
              <a:ext cx="3429000" cy="171450"/>
            </a:xfrm>
            <a:prstGeom prst="rect">
              <a:avLst/>
            </a:prstGeom>
            <a:solidFill>
              <a:srgbClr val="84671E">
                <a:alpha val="30000"/>
              </a:srgbClr>
            </a:solidFill>
            <a:ln w="22225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981325" y="628650"/>
              <a:ext cx="485775" cy="1771650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100" y="1809750"/>
              <a:ext cx="3429000" cy="171450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 w="22225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7625" y="1485900"/>
              <a:ext cx="3429000" cy="171450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 w="22225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625" y="2105025"/>
              <a:ext cx="3429000" cy="171450"/>
            </a:xfrm>
            <a:prstGeom prst="rect">
              <a:avLst/>
            </a:prstGeom>
            <a:solidFill>
              <a:srgbClr val="FF9966">
                <a:alpha val="29804"/>
              </a:srgbClr>
            </a:solidFill>
            <a:ln w="22225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0" name="Picture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5800" y="4917511"/>
            <a:ext cx="2424430" cy="161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21907500" y="1689220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Sanitary Drains</a:t>
            </a:r>
            <a:endParaRPr lang="en-US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18928715" y="2704802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Slope of Drain Pipe = 1/8” / </a:t>
            </a:r>
            <a:r>
              <a:rPr lang="en-US" sz="2000" dirty="0" err="1" smtClean="0"/>
              <a:t>ft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Assumes Consolidation to 1 Pipe</a:t>
            </a:r>
          </a:p>
          <a:p>
            <a:endParaRPr lang="en-US" sz="2000" dirty="0" smtClean="0"/>
          </a:p>
          <a:p>
            <a:r>
              <a:rPr lang="en-US" sz="2000" dirty="0" smtClean="0"/>
              <a:t>Exception: 2 Pipes in Apartment due to excessive drop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225" y="2742902"/>
            <a:ext cx="2847975" cy="15430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grpSp>
        <p:nvGrpSpPr>
          <p:cNvPr id="30" name="Group 29"/>
          <p:cNvGrpSpPr/>
          <p:nvPr/>
        </p:nvGrpSpPr>
        <p:grpSpPr>
          <a:xfrm>
            <a:off x="11668125" y="4824778"/>
            <a:ext cx="5276850" cy="1600200"/>
            <a:chOff x="0" y="0"/>
            <a:chExt cx="5276850" cy="16002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02" t="30384" r="11367" b="56427"/>
            <a:stretch/>
          </p:blipFill>
          <p:spPr bwMode="auto">
            <a:xfrm>
              <a:off x="0" y="0"/>
              <a:ext cx="5276850" cy="1600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3228975" y="352425"/>
              <a:ext cx="476250" cy="1247775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00025" y="1323975"/>
              <a:ext cx="3505200" cy="123825"/>
            </a:xfrm>
            <a:prstGeom prst="rect">
              <a:avLst/>
            </a:prstGeom>
            <a:solidFill>
              <a:srgbClr val="7030A0">
                <a:alpha val="32000"/>
              </a:srgbClr>
            </a:solidFill>
            <a:ln w="22225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0025" y="1200150"/>
              <a:ext cx="3505200" cy="123825"/>
            </a:xfrm>
            <a:prstGeom prst="rect">
              <a:avLst/>
            </a:prstGeom>
            <a:solidFill>
              <a:srgbClr val="730E00">
                <a:lumMod val="40000"/>
                <a:lumOff val="60000"/>
                <a:alpha val="32000"/>
              </a:srgbClr>
            </a:solidFill>
            <a:ln w="22225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00025" y="1076325"/>
              <a:ext cx="3505200" cy="123825"/>
            </a:xfrm>
            <a:prstGeom prst="rect">
              <a:avLst/>
            </a:prstGeom>
            <a:solidFill>
              <a:srgbClr val="00B0F0">
                <a:alpha val="32000"/>
              </a:srgbClr>
            </a:solidFill>
            <a:ln w="22225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21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Mechanical Chases and Design Coordination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298" y="1989778"/>
            <a:ext cx="4702392" cy="33905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629899" y="2321005"/>
            <a:ext cx="6172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Chase Design</a:t>
            </a:r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8” CMU Partition Walls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Outward Swinging Doors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Steel Grating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6’ x 8’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5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Mechanical Chases and Design Coordination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0133" r="22400" b="11733"/>
          <a:stretch/>
        </p:blipFill>
        <p:spPr bwMode="auto">
          <a:xfrm>
            <a:off x="11074240" y="1657050"/>
            <a:ext cx="5283518" cy="4206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669000" y="4375088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Bad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10 Public and 12 Private Parking Spaces lost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69000" y="1631540"/>
            <a:ext cx="777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Location For Chases</a:t>
            </a:r>
          </a:p>
          <a:p>
            <a:pPr algn="ctr"/>
            <a:endParaRPr lang="en-US" b="1" dirty="0"/>
          </a:p>
          <a:p>
            <a:pPr algn="ctr"/>
            <a:endParaRPr lang="en-US" b="1" dirty="0" smtClean="0"/>
          </a:p>
          <a:p>
            <a:r>
              <a:rPr lang="en-US" b="1" dirty="0" smtClean="0"/>
              <a:t>The Good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Perimeter locations simplify connection to exterior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Could coincide with stairwell or elevator shaft location</a:t>
            </a:r>
          </a:p>
        </p:txBody>
      </p:sp>
    </p:spTree>
    <p:extLst>
      <p:ext uri="{BB962C8B-B14F-4D97-AF65-F5344CB8AC3E}">
        <p14:creationId xmlns:p14="http://schemas.microsoft.com/office/powerpoint/2010/main" val="290098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Mechanical Chases and Design Coordination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88847"/>
              </p:ext>
            </p:extLst>
          </p:nvPr>
        </p:nvGraphicFramePr>
        <p:xfrm>
          <a:off x="18506094" y="1981200"/>
          <a:ext cx="8178800" cy="2348865"/>
        </p:xfrm>
        <a:graphic>
          <a:graphicData uri="http://schemas.openxmlformats.org/drawingml/2006/table">
            <a:tbl>
              <a:tblPr/>
              <a:tblGrid>
                <a:gridCol w="1766926"/>
                <a:gridCol w="453380"/>
                <a:gridCol w="685800"/>
                <a:gridCol w="762000"/>
                <a:gridCol w="838200"/>
                <a:gridCol w="685800"/>
                <a:gridCol w="914400"/>
                <a:gridCol w="914400"/>
                <a:gridCol w="1157894"/>
              </a:tblGrid>
              <a:tr h="247650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Cost of Chases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Quantity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Labor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(Unit Cost)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(Unit Cost)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Equipment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Labor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Material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Equipment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Steel Grating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14.85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4.50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2.49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14,968.80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4,536.00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2,509.92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Steel Angles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56.00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29.50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3,136.00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1,652.00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 Doors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560.00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39.00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15,680.00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1,092.00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 Frames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199.00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44.00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5,572.00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1,232.00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CMU Block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2.40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4.34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16,051.20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29,025.92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Concrete Expansion Anchors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2.38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3.07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666.40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859.60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56,074.40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38,397.52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2,509.92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2,303.85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99,285.69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014113"/>
              </p:ext>
            </p:extLst>
          </p:nvPr>
        </p:nvGraphicFramePr>
        <p:xfrm>
          <a:off x="19623694" y="5334000"/>
          <a:ext cx="5943600" cy="582930"/>
        </p:xfrm>
        <a:graphic>
          <a:graphicData uri="http://schemas.openxmlformats.org/drawingml/2006/table">
            <a:tbl>
              <a:tblPr/>
              <a:tblGrid>
                <a:gridCol w="1188720"/>
                <a:gridCol w="825847"/>
                <a:gridCol w="813334"/>
                <a:gridCol w="1076105"/>
                <a:gridCol w="963489"/>
                <a:gridCol w="1076105"/>
              </a:tblGrid>
              <a:tr h="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12" Core Drills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Quantity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Labor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Equipment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Cost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2.75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71.02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12.16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11,001.54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0574000" y="4423191"/>
            <a:ext cx="3390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Chase Cost = $99,000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793200" y="14478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The Ugly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581257" y="6122316"/>
            <a:ext cx="3390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Core Drill Cost = $11,000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906000" y="1447800"/>
            <a:ext cx="777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Recommendation</a:t>
            </a:r>
          </a:p>
          <a:p>
            <a:pPr algn="ctr"/>
            <a:endParaRPr lang="en-US" sz="2800" b="1" u="sng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Cost prohibitive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Further investigation needed for achieving better design coordination efforts</a:t>
            </a:r>
          </a:p>
        </p:txBody>
      </p:sp>
    </p:spTree>
    <p:extLst>
      <p:ext uri="{BB962C8B-B14F-4D97-AF65-F5344CB8AC3E}">
        <p14:creationId xmlns:p14="http://schemas.microsoft.com/office/powerpoint/2010/main" val="23269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Conclusions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97878" y="1524000"/>
            <a:ext cx="80391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Final Conclusions</a:t>
            </a:r>
          </a:p>
          <a:p>
            <a:endParaRPr lang="en-US" dirty="0"/>
          </a:p>
          <a:p>
            <a:r>
              <a:rPr lang="en-US" sz="2400" u="sng" dirty="0" smtClean="0"/>
              <a:t>Public-Private Partnerships</a:t>
            </a:r>
            <a:r>
              <a:rPr lang="en-US" sz="2400" dirty="0" smtClean="0"/>
              <a:t>: Good research, caution needed when working with a PPP</a:t>
            </a:r>
          </a:p>
          <a:p>
            <a:endParaRPr lang="en-US" sz="2400" dirty="0"/>
          </a:p>
          <a:p>
            <a:r>
              <a:rPr lang="en-US" sz="2400" u="sng" dirty="0" smtClean="0"/>
              <a:t>Bonded Warehouses:</a:t>
            </a:r>
            <a:r>
              <a:rPr lang="en-US" sz="2400" dirty="0" smtClean="0"/>
              <a:t> Shows benefit for month-to-month short term needs but leasing is cost prohibitive for Reston</a:t>
            </a:r>
          </a:p>
          <a:p>
            <a:endParaRPr lang="en-US" sz="2400" dirty="0" smtClean="0"/>
          </a:p>
          <a:p>
            <a:r>
              <a:rPr lang="en-US" sz="2400" u="sng" dirty="0"/>
              <a:t>SIPS Scheduling</a:t>
            </a:r>
            <a:r>
              <a:rPr lang="en-US" sz="2400" dirty="0"/>
              <a:t>: Biggest impact on schedule comes from design delays.  SIPS could have helped in hindsight.</a:t>
            </a:r>
          </a:p>
          <a:p>
            <a:endParaRPr lang="en-US" sz="2400" dirty="0"/>
          </a:p>
          <a:p>
            <a:r>
              <a:rPr lang="en-US" sz="2400" u="sng" dirty="0"/>
              <a:t>Mechanical Chases:</a:t>
            </a:r>
            <a:r>
              <a:rPr lang="en-US" sz="2400" dirty="0"/>
              <a:t> Cost prohibitive</a:t>
            </a:r>
          </a:p>
          <a:p>
            <a:endParaRPr lang="en-US" sz="2400" dirty="0" smtClean="0"/>
          </a:p>
          <a:p>
            <a:endParaRPr lang="en-US" sz="2400" u="sng" dirty="0"/>
          </a:p>
          <a:p>
            <a:endParaRPr lang="en-US" sz="2400" u="sng" dirty="0" smtClean="0"/>
          </a:p>
        </p:txBody>
      </p:sp>
    </p:spTree>
    <p:extLst>
      <p:ext uri="{BB962C8B-B14F-4D97-AF65-F5344CB8AC3E}">
        <p14:creationId xmlns:p14="http://schemas.microsoft.com/office/powerpoint/2010/main" val="24087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Acknowledgements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pic>
        <p:nvPicPr>
          <p:cNvPr id="6" name="Picture 5" descr="https://encrypted-tbn3.gstatic.com/images?q=tbn:ANd9GcRE15_gd2jbOkjW7sLBAam558LhyFb9NZqCts3y_2ClsTEvNo9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r="17861"/>
          <a:stretch/>
        </p:blipFill>
        <p:spPr bwMode="auto">
          <a:xfrm>
            <a:off x="12967652" y="3580288"/>
            <a:ext cx="853123" cy="1297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ttp://www.comstockpartnerslc.com/images/log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842" y="3876198"/>
            <a:ext cx="2094865" cy="66992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8" name="Picture 7" descr="http://www.fairfaxpedia.com/mediawiki/images/9/9b/Fairfax_county_seal_n8882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292" y="3590448"/>
            <a:ext cx="1307465" cy="130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14311" r="69410" b="66010"/>
          <a:stretch/>
        </p:blipFill>
        <p:spPr bwMode="auto">
          <a:xfrm>
            <a:off x="11394122" y="5546883"/>
            <a:ext cx="1765300" cy="5314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9839" r="80501" b="64669"/>
          <a:stretch/>
        </p:blipFill>
        <p:spPr bwMode="auto">
          <a:xfrm>
            <a:off x="14031277" y="5344318"/>
            <a:ext cx="1633220" cy="903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Acknowledgements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91799" y="1394538"/>
            <a:ext cx="624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Penn State Architectural Engineering Faculty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594255" y="2070556"/>
            <a:ext cx="624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Friends, Family and God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594255" y="2744182"/>
            <a:ext cx="624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Industry Members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52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4000" cy="685799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4" descr="http://lh5.ggpht.com/-0lGGEjJt9F8/UKvqMMYVXXI/AAAAAAAAEIY/qrpfMFZS-yQ/Reston%252520Station%2525201.jpg?imgmax=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994" y="0"/>
            <a:ext cx="9169206" cy="685800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72925" y="228600"/>
            <a:ext cx="348615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onstantia" pitchFamily="18" charset="0"/>
              </a:rPr>
              <a:t>Questions?</a:t>
            </a:r>
            <a:endParaRPr lang="en-US" sz="2000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82" y="-24758"/>
            <a:ext cx="9302082" cy="688275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2845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Appendix (Bonded Warehouses)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377" y="1536700"/>
            <a:ext cx="6893243" cy="501650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821" y="1536700"/>
            <a:ext cx="7239346" cy="5128636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4" r="48986" b="19570"/>
          <a:stretch/>
        </p:blipFill>
        <p:spPr bwMode="auto">
          <a:xfrm>
            <a:off x="1295400" y="1536700"/>
            <a:ext cx="1741170" cy="1301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70" b="20287"/>
          <a:stretch/>
        </p:blipFill>
        <p:spPr bwMode="auto">
          <a:xfrm>
            <a:off x="2788602" y="467380"/>
            <a:ext cx="3905885" cy="712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t="30072" r="33055" b="27207"/>
          <a:stretch/>
        </p:blipFill>
        <p:spPr bwMode="auto">
          <a:xfrm>
            <a:off x="1295400" y="5018652"/>
            <a:ext cx="1741170" cy="986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3" t="31026" r="33234" b="26730"/>
          <a:stretch/>
        </p:blipFill>
        <p:spPr bwMode="auto">
          <a:xfrm>
            <a:off x="1291281" y="3310405"/>
            <a:ext cx="1741170" cy="10069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 t="46540" r="14618" b="20764"/>
          <a:stretch/>
        </p:blipFill>
        <p:spPr bwMode="auto">
          <a:xfrm>
            <a:off x="3298825" y="1536700"/>
            <a:ext cx="4451991" cy="1476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69" r="18198" b="21957"/>
          <a:stretch/>
        </p:blipFill>
        <p:spPr bwMode="auto">
          <a:xfrm>
            <a:off x="3298825" y="5021573"/>
            <a:ext cx="4514044" cy="1372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2" r="18230" b="22196"/>
          <a:stretch/>
        </p:blipFill>
        <p:spPr bwMode="auto">
          <a:xfrm>
            <a:off x="3292647" y="3241656"/>
            <a:ext cx="4413342" cy="1283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75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ound Single Corner Rectangle 8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pic>
        <p:nvPicPr>
          <p:cNvPr id="18" name="Picture 17" descr="http://www.comstockpartnerslc.com/images/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5016754"/>
            <a:ext cx="2094865" cy="66992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19" name="Picture 18" descr="http://www.fairfaxpedia.com/mediawiki/images/9/9b/Fairfax_county_seal_n8882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85" y="4697985"/>
            <a:ext cx="1307465" cy="13074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9829800" y="2567204"/>
            <a:ext cx="7772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To understand the public-private partnership used on the project and determine the implications partnerships have on construction as a whole</a:t>
            </a:r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2324850" y="1983648"/>
            <a:ext cx="27823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Goal of Analysis #1</a:t>
            </a:r>
            <a:endParaRPr lang="en-US" b="1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Public-Private Partnerships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Appendix (Bonded Warehouses)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9" t="12522" r="62254" b="6082"/>
          <a:stretch/>
        </p:blipFill>
        <p:spPr bwMode="auto">
          <a:xfrm>
            <a:off x="2968942" y="1199580"/>
            <a:ext cx="3651885" cy="4817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4" t="8319" r="11629" b="40026"/>
          <a:stretch/>
        </p:blipFill>
        <p:spPr bwMode="auto">
          <a:xfrm>
            <a:off x="14097000" y="3048000"/>
            <a:ext cx="3739515" cy="2360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5" t="8498" r="11628" b="40964"/>
          <a:stretch/>
        </p:blipFill>
        <p:spPr bwMode="auto">
          <a:xfrm>
            <a:off x="9681519" y="2888615"/>
            <a:ext cx="4082415" cy="2519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671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Appendix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Appendix (SIPS)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236271"/>
              </p:ext>
            </p:extLst>
          </p:nvPr>
        </p:nvGraphicFramePr>
        <p:xfrm>
          <a:off x="18442597" y="1524000"/>
          <a:ext cx="8305794" cy="4526237"/>
        </p:xfrm>
        <a:graphic>
          <a:graphicData uri="http://schemas.openxmlformats.org/drawingml/2006/table">
            <a:tbl>
              <a:tblPr/>
              <a:tblGrid>
                <a:gridCol w="449469"/>
                <a:gridCol w="533745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  <a:gridCol w="215370"/>
              </a:tblGrid>
              <a:tr h="538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Level</a:t>
                      </a:r>
                    </a:p>
                  </a:txBody>
                  <a:tcPr marL="7924" marR="7924" marT="7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Subzone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14-Feb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15-Feb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16-Feb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17-Feb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20-Feb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21-Feb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22-Feb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23-Feb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24-Feb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27-Feb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28-Feb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29-Feb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30-Mar</a:t>
                      </a:r>
                    </a:p>
                  </a:txBody>
                  <a:tcPr marL="7924" marR="7924" marT="792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G7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1A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Crew 1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4" marR="7924" marT="79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0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G7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1B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Crew 2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G7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1C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Crew 3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G7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1D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Crew 4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G7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Crew 1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G7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1F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G7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2A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G7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2B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G7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2C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G7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2D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G7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2E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G7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2F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G6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1A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G6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1B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G6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1C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G6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1D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G6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1E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G6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1F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G6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2A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G6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2B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G6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2C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G6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2D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G6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2E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166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G6</a:t>
                      </a:r>
                    </a:p>
                  </a:txBody>
                  <a:tcPr marL="7924" marR="7924" marT="7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2F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24" marR="7924" marT="7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</a:p>
                  </a:txBody>
                  <a:tcPr marL="7924" marR="7924" marT="7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2186940"/>
            <a:ext cx="5943600" cy="2484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53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6352" y="1066800"/>
            <a:ext cx="37518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Appendix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Appendix (SIPS)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88" y="1371600"/>
            <a:ext cx="3546005" cy="487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371600"/>
            <a:ext cx="3608594" cy="495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1371600"/>
            <a:ext cx="3546005" cy="4876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9"/>
          <a:stretch/>
        </p:blipFill>
        <p:spPr bwMode="auto">
          <a:xfrm>
            <a:off x="20423794" y="2161413"/>
            <a:ext cx="4343400" cy="3297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993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Appendix (Mechanical Chases)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1254408"/>
            <a:ext cx="4648200" cy="519198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26360"/>
            <a:ext cx="8124825" cy="364807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200" y="2643373"/>
            <a:ext cx="5943600" cy="245935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0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ound Single Corner Rectangle 8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Public-Private Partnerships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33121" y="1513076"/>
            <a:ext cx="7004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Public-Private Partnership: </a:t>
            </a:r>
            <a:r>
              <a:rPr lang="en-US" dirty="0" smtClean="0"/>
              <a:t>“A government service or private business venture funded and operated through a partnership of government and one or more private sector companies.”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994232" y="3386836"/>
            <a:ext cx="7355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When government and the private </a:t>
            </a:r>
            <a:r>
              <a:rPr lang="en-US" dirty="0"/>
              <a:t>s</a:t>
            </a:r>
            <a:r>
              <a:rPr lang="en-US" dirty="0" smtClean="0"/>
              <a:t>ector </a:t>
            </a:r>
            <a:r>
              <a:rPr lang="en-US" dirty="0"/>
              <a:t>w</a:t>
            </a:r>
            <a:r>
              <a:rPr lang="en-US" dirty="0" smtClean="0"/>
              <a:t>ork </a:t>
            </a:r>
            <a:r>
              <a:rPr lang="en-US" dirty="0"/>
              <a:t>t</a:t>
            </a:r>
            <a:r>
              <a:rPr lang="en-US" dirty="0" smtClean="0"/>
              <a:t>ogether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850915" y="1513076"/>
            <a:ext cx="418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/>
              <a:t>PPP’s In Construction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745200" y="2524675"/>
            <a:ext cx="3850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Simple Example: Toll Roads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Sharing risk and  reward</a:t>
            </a:r>
            <a:endParaRPr lang="en-US" dirty="0"/>
          </a:p>
        </p:txBody>
      </p:sp>
      <p:pic>
        <p:nvPicPr>
          <p:cNvPr id="17" name="Picture 16" descr="http://www.comstockpartnerslc.com/images/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5016754"/>
            <a:ext cx="2094865" cy="66992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20" name="Picture 19" descr="http://www.fairfaxpedia.com/mediawiki/images/9/9b/Fairfax_county_seal_n8882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85" y="4697985"/>
            <a:ext cx="1307465" cy="130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http://will.uiuc.edu/news/images/toll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868" y="3817723"/>
            <a:ext cx="2208703" cy="2374357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4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ound Single Corner Rectangle 8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Public-Private Partnerships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01200" y="1447800"/>
            <a:ext cx="8077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PPP At Reston Station</a:t>
            </a:r>
          </a:p>
          <a:p>
            <a:pPr algn="ctr"/>
            <a:endParaRPr lang="en-US" b="1" u="sng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County </a:t>
            </a:r>
            <a:r>
              <a:rPr lang="en-US" dirty="0"/>
              <a:t>g</a:t>
            </a:r>
            <a:r>
              <a:rPr lang="en-US" dirty="0" smtClean="0"/>
              <a:t>iven development funds from VDOT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Fairfax approached by Comstock for future building rights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Virginia Public-Private Partnership Act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99-year lease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Proffer agreement contains terms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Price tag divided by parking ratio</a:t>
            </a:r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170292"/>
              </p:ext>
            </p:extLst>
          </p:nvPr>
        </p:nvGraphicFramePr>
        <p:xfrm>
          <a:off x="19354800" y="2668758"/>
          <a:ext cx="7019553" cy="2051622"/>
        </p:xfrm>
        <a:graphic>
          <a:graphicData uri="http://schemas.openxmlformats.org/drawingml/2006/table">
            <a:tbl>
              <a:tblPr firstRow="1" firstCol="1" bandRow="1"/>
              <a:tblGrid>
                <a:gridCol w="3632039"/>
                <a:gridCol w="3387514"/>
              </a:tblGrid>
              <a:tr h="41486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Advantages of Public Private Partnerships </a:t>
                      </a:r>
                      <a:endParaRPr lang="en-US" sz="18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113831" marR="1138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10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Public Owner</a:t>
                      </a:r>
                      <a:endParaRPr lang="en-US" sz="18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113831" marR="1138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Private Owner</a:t>
                      </a:r>
                      <a:endParaRPr lang="en-US" sz="18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113831" marR="1138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199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● Reduced Cost</a:t>
                      </a:r>
                      <a:endParaRPr lang="en-US" sz="18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113831" marR="1138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● Operation in New Markets</a:t>
                      </a:r>
                      <a:endParaRPr lang="en-US" sz="18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113831" marR="1138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3199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● Delivery Method Freedom</a:t>
                      </a:r>
                      <a:endParaRPr lang="en-US" sz="18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113831" marR="1138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● New Revenue Opportunity</a:t>
                      </a:r>
                      <a:endParaRPr lang="en-US" sz="18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113831" marR="1138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3199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● Possible Increase in Revenue</a:t>
                      </a:r>
                      <a:endParaRPr lang="en-US" sz="18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113831" marR="1138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● Government Relationship</a:t>
                      </a:r>
                      <a:endParaRPr lang="en-US" sz="180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113831" marR="1138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3199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● Increased Efficiency</a:t>
                      </a:r>
                      <a:endParaRPr lang="en-US" sz="18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113831" marR="1138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800" dirty="0">
                        <a:effectLst/>
                        <a:latin typeface="Constantia"/>
                        <a:ea typeface="Times New Roman"/>
                        <a:cs typeface="Times New Roman"/>
                      </a:endParaRPr>
                    </a:p>
                  </a:txBody>
                  <a:tcPr marL="113831" marR="1138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364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ound Single Corner Rectangle 8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Public-Private Partnerships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658788" y="1342855"/>
            <a:ext cx="418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/>
              <a:t>Challenges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47321" y="4062984"/>
            <a:ext cx="8305799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Decision Making</a:t>
            </a:r>
            <a:r>
              <a:rPr lang="en-US" sz="1000" b="1" dirty="0" smtClean="0"/>
              <a:t> </a:t>
            </a:r>
          </a:p>
          <a:p>
            <a:pPr algn="ctr"/>
            <a:endParaRPr lang="en-US" sz="9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Limited conflicts in separated areas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Decision making paralysis on shared spaces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Decision making flow chart</a:t>
            </a:r>
            <a:endParaRPr lang="en-US" dirty="0"/>
          </a:p>
        </p:txBody>
      </p:sp>
      <p:pic>
        <p:nvPicPr>
          <p:cNvPr id="23" name="Picture 2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9" b="23628"/>
          <a:stretch/>
        </p:blipFill>
        <p:spPr bwMode="auto">
          <a:xfrm>
            <a:off x="10864194" y="2561245"/>
            <a:ext cx="5703610" cy="1296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2096843" y="1981200"/>
            <a:ext cx="32383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Usage of Garage Area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842644" y="1313653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Reston Station </a:t>
            </a:r>
            <a:r>
              <a:rPr lang="en-US" sz="1800" dirty="0" smtClean="0"/>
              <a:t>Decision Making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23241000" y="133570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Generalized Decision Making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3"/>
          <a:stretch/>
        </p:blipFill>
        <p:spPr>
          <a:xfrm>
            <a:off x="19583400" y="1746969"/>
            <a:ext cx="1958619" cy="4806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0" r="51447" b="20278"/>
          <a:stretch/>
        </p:blipFill>
        <p:spPr>
          <a:xfrm>
            <a:off x="23686707" y="1773742"/>
            <a:ext cx="2461386" cy="45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ound Single Corner Rectangle 8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Public-Private Partnerships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48800" y="1447800"/>
            <a:ext cx="8305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Conclusion</a:t>
            </a:r>
          </a:p>
          <a:p>
            <a:pPr algn="ctr"/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PPP’s are great in theory but still untested with general building construction</a:t>
            </a:r>
          </a:p>
          <a:p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Best to proceed in a PPP with critical </a:t>
            </a:r>
            <a:r>
              <a:rPr lang="en-US" sz="2400" dirty="0" smtClean="0"/>
              <a:t>awareness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Large variance between different levels and states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12" name="Picture 11" descr="http://california.construction.com/images/2010/12/1228_LongBeachCourthouse-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2209800"/>
            <a:ext cx="2209800" cy="16921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769914" y="1447800"/>
            <a:ext cx="800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/>
              <a:t>Long Beach Courthouse</a:t>
            </a:r>
          </a:p>
          <a:p>
            <a:pPr algn="ctr"/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Not a </a:t>
            </a:r>
            <a:r>
              <a:rPr lang="en-US" sz="2000" dirty="0" smtClean="0"/>
              <a:t>transportation </a:t>
            </a:r>
            <a:r>
              <a:rPr lang="en-US" sz="2000" dirty="0" smtClean="0"/>
              <a:t>example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Long Beach Judicial Partners LLC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/>
              <a:t>Clack Design-Build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/>
              <a:t>AECOM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/>
              <a:t>Johnson Controls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$490 Million Design-Build-Operate-Maintain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Performance based </a:t>
            </a:r>
            <a:r>
              <a:rPr lang="en-US" sz="2000" dirty="0"/>
              <a:t>s</a:t>
            </a:r>
            <a:r>
              <a:rPr lang="en-US" sz="2000" dirty="0" smtClean="0"/>
              <a:t>ervice </a:t>
            </a:r>
            <a:r>
              <a:rPr lang="en-US" sz="2000" dirty="0"/>
              <a:t>f</a:t>
            </a:r>
            <a:r>
              <a:rPr lang="en-US" sz="2000" dirty="0" smtClean="0"/>
              <a:t>ee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Funding source complications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3765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1066800"/>
            <a:ext cx="9144000" cy="8839200"/>
          </a:xfrm>
          <a:prstGeom prst="rect">
            <a:avLst/>
          </a:prstGeom>
          <a:noFill/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ound Single Corner Rectangle 8"/>
          <p:cNvSpPr/>
          <p:nvPr/>
        </p:nvSpPr>
        <p:spPr>
          <a:xfrm rot="16200000">
            <a:off x="-342902" y="1333504"/>
            <a:ext cx="6248402" cy="4190996"/>
          </a:xfrm>
          <a:prstGeom prst="round1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6352" y="1066800"/>
            <a:ext cx="3751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Project Overview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#1: Public-Private Partnerships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Analysis #2: Bonded Warehouses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#3: SIPS Scheduling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Analysis #4: Mechanical Chases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Summary and Conclusions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solidFill>
                  <a:schemeClr val="bg1"/>
                </a:solidFill>
              </a:rPr>
              <a:t>Acknowledgements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Kartika" pitchFamily="18" charset="0"/>
                <a:cs typeface="Kartika" pitchFamily="18" charset="0"/>
              </a:rPr>
              <a:t>OUTLINE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latin typeface="Kartika" pitchFamily="18" charset="0"/>
              <a:cs typeface="Kartika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200" y="3985577"/>
            <a:ext cx="2976880" cy="225361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0" y="1524000"/>
            <a:ext cx="2636520" cy="225361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18292388" y="181630"/>
            <a:ext cx="86062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Reston Station Phase 1 Garage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Reston, Virginia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Jon Fisher 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| Construction Management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3999" y="181629"/>
            <a:ext cx="9144001" cy="954107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endParaRPr lang="en-US" sz="7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nstantia" pitchFamily="18" charset="0"/>
              </a:rPr>
              <a:t>Equipment Staging and Bonded Warehouses</a:t>
            </a:r>
            <a:endParaRPr lang="en-US" sz="7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29800" y="3204683"/>
            <a:ext cx="7772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To investigate an alternative option for the storage of construction materials utilizing off-site bonded warehouses</a:t>
            </a:r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2324850" y="2486444"/>
            <a:ext cx="27823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Goal of Analysis #2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83898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6818</TotalTime>
  <Words>4370</Words>
  <Application>Microsoft Office PowerPoint</Application>
  <PresentationFormat>Custom</PresentationFormat>
  <Paragraphs>2185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Foundry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Thesis</cp:lastModifiedBy>
  <cp:revision>287</cp:revision>
  <cp:lastPrinted>2013-04-07T17:32:13Z</cp:lastPrinted>
  <dcterms:created xsi:type="dcterms:W3CDTF">2006-11-29T18:17:25Z</dcterms:created>
  <dcterms:modified xsi:type="dcterms:W3CDTF">2013-04-07T20:51:26Z</dcterms:modified>
</cp:coreProperties>
</file>